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285" r:id="rId7"/>
    <p:sldId id="291" r:id="rId8"/>
    <p:sldId id="260" r:id="rId9"/>
    <p:sldId id="292" r:id="rId10"/>
    <p:sldId id="293" r:id="rId11"/>
    <p:sldId id="261" r:id="rId12"/>
    <p:sldId id="294" r:id="rId13"/>
    <p:sldId id="295" r:id="rId14"/>
    <p:sldId id="304" r:id="rId15"/>
    <p:sldId id="306" r:id="rId16"/>
    <p:sldId id="296" r:id="rId17"/>
    <p:sldId id="300" r:id="rId18"/>
    <p:sldId id="297" r:id="rId19"/>
    <p:sldId id="262" r:id="rId20"/>
    <p:sldId id="277" r:id="rId21"/>
    <p:sldId id="299" r:id="rId22"/>
    <p:sldId id="301" r:id="rId23"/>
    <p:sldId id="298" r:id="rId24"/>
    <p:sldId id="302"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7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5453D-D21C-47E8-8539-48FB7842435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102080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5453D-D21C-47E8-8539-48FB7842435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147898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5453D-D21C-47E8-8539-48FB7842435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166520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5453D-D21C-47E8-8539-48FB7842435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26538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453D-D21C-47E8-8539-48FB7842435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403196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5453D-D21C-47E8-8539-48FB78424351}"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17856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5453D-D21C-47E8-8539-48FB78424351}"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205222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5453D-D21C-47E8-8539-48FB78424351}"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363372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5453D-D21C-47E8-8539-48FB78424351}"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295539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05453D-D21C-47E8-8539-48FB78424351}"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6568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05453D-D21C-47E8-8539-48FB78424351}"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9F222-C918-462F-9ECB-F0D995FC0392}" type="slidenum">
              <a:rPr lang="en-US" smtClean="0"/>
              <a:t>‹#›</a:t>
            </a:fld>
            <a:endParaRPr lang="en-US"/>
          </a:p>
        </p:txBody>
      </p:sp>
    </p:spTree>
    <p:extLst>
      <p:ext uri="{BB962C8B-B14F-4D97-AF65-F5344CB8AC3E}">
        <p14:creationId xmlns:p14="http://schemas.microsoft.com/office/powerpoint/2010/main" val="335069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453D-D21C-47E8-8539-48FB78424351}"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9F222-C918-462F-9ECB-F0D995FC0392}" type="slidenum">
              <a:rPr lang="en-US" smtClean="0"/>
              <a:t>‹#›</a:t>
            </a:fld>
            <a:endParaRPr lang="en-US"/>
          </a:p>
        </p:txBody>
      </p:sp>
    </p:spTree>
    <p:extLst>
      <p:ext uri="{BB962C8B-B14F-4D97-AF65-F5344CB8AC3E}">
        <p14:creationId xmlns:p14="http://schemas.microsoft.com/office/powerpoint/2010/main" val="72791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vrQxSb4Q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63721"/>
            <a:ext cx="9144000" cy="1825002"/>
          </a:xfrm>
        </p:spPr>
        <p:txBody>
          <a:bodyPr/>
          <a:lstStyle/>
          <a:p>
            <a:r>
              <a:rPr lang="en-US" dirty="0" smtClean="0">
                <a:solidFill>
                  <a:schemeClr val="bg1"/>
                </a:solidFill>
              </a:rPr>
              <a:t>Trade and Tariffs</a:t>
            </a:r>
            <a:endParaRPr lang="en-US" dirty="0">
              <a:solidFill>
                <a:schemeClr val="bg1"/>
              </a:solidFill>
            </a:endParaRPr>
          </a:p>
        </p:txBody>
      </p:sp>
      <p:sp>
        <p:nvSpPr>
          <p:cNvPr id="3" name="Subtitle 2"/>
          <p:cNvSpPr>
            <a:spLocks noGrp="1"/>
          </p:cNvSpPr>
          <p:nvPr>
            <p:ph type="subTitle" idx="1"/>
          </p:nvPr>
        </p:nvSpPr>
        <p:spPr>
          <a:xfrm>
            <a:off x="1595920" y="3222287"/>
            <a:ext cx="9144000" cy="1655762"/>
          </a:xfrm>
        </p:spPr>
        <p:txBody>
          <a:bodyPr/>
          <a:lstStyle/>
          <a:p>
            <a:r>
              <a:rPr lang="en-US" dirty="0" smtClean="0">
                <a:solidFill>
                  <a:schemeClr val="bg1"/>
                </a:solidFill>
              </a:rPr>
              <a:t>Steven Suranovic</a:t>
            </a:r>
          </a:p>
          <a:p>
            <a:r>
              <a:rPr lang="en-US" dirty="0" smtClean="0">
                <a:solidFill>
                  <a:schemeClr val="bg1"/>
                </a:solidFill>
              </a:rPr>
              <a:t>George Washington University</a:t>
            </a:r>
            <a:endParaRPr lang="en-US" dirty="0">
              <a:solidFill>
                <a:schemeClr val="bg1"/>
              </a:solidFill>
            </a:endParaRPr>
          </a:p>
        </p:txBody>
      </p:sp>
    </p:spTree>
    <p:extLst>
      <p:ext uri="{BB962C8B-B14F-4D97-AF65-F5344CB8AC3E}">
        <p14:creationId xmlns:p14="http://schemas.microsoft.com/office/powerpoint/2010/main" val="41234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Exports</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a:bodyPr>
          <a:lstStyle/>
          <a:p>
            <a:r>
              <a:rPr lang="en-US" sz="3200" dirty="0" smtClean="0">
                <a:solidFill>
                  <a:schemeClr val="bg1"/>
                </a:solidFill>
              </a:rPr>
              <a:t>Exports are indeed good for a country</a:t>
            </a:r>
          </a:p>
          <a:p>
            <a:pPr lvl="1"/>
            <a:r>
              <a:rPr lang="en-US" sz="2800" dirty="0" smtClean="0">
                <a:solidFill>
                  <a:schemeClr val="bg1"/>
                </a:solidFill>
              </a:rPr>
              <a:t>MW increases (economic efficiency improves)</a:t>
            </a:r>
          </a:p>
          <a:p>
            <a:pPr lvl="1"/>
            <a:r>
              <a:rPr lang="en-US" sz="2800" dirty="0" smtClean="0">
                <a:solidFill>
                  <a:schemeClr val="bg1"/>
                </a:solidFill>
              </a:rPr>
              <a:t>Exporting firms expand output and create more jobs</a:t>
            </a:r>
          </a:p>
          <a:p>
            <a:pPr lvl="2"/>
            <a:r>
              <a:rPr lang="en-US" sz="2400" dirty="0" smtClean="0">
                <a:solidFill>
                  <a:schemeClr val="bg1"/>
                </a:solidFill>
              </a:rPr>
              <a:t>Note that greater output requires more inputs, such as workers</a:t>
            </a:r>
          </a:p>
          <a:p>
            <a:pPr lvl="2"/>
            <a:r>
              <a:rPr lang="en-US" sz="2400" dirty="0" smtClean="0">
                <a:solidFill>
                  <a:schemeClr val="bg1"/>
                </a:solidFill>
              </a:rPr>
              <a:t>Workers move from other industries (or are new to the labor force)</a:t>
            </a:r>
          </a:p>
          <a:p>
            <a:r>
              <a:rPr lang="en-US" sz="3200" dirty="0" smtClean="0">
                <a:solidFill>
                  <a:schemeClr val="bg1"/>
                </a:solidFill>
              </a:rPr>
              <a:t>But, exports are not good for everyone</a:t>
            </a:r>
          </a:p>
          <a:p>
            <a:pPr lvl="1"/>
            <a:r>
              <a:rPr lang="en-US" sz="2800" dirty="0" smtClean="0">
                <a:solidFill>
                  <a:schemeClr val="bg1"/>
                </a:solidFill>
              </a:rPr>
              <a:t>Domestic Consumers of the exported goods are made worse-off because prices rise and the quantity consumed falls</a:t>
            </a:r>
          </a:p>
        </p:txBody>
      </p:sp>
    </p:spTree>
    <p:extLst>
      <p:ext uri="{BB962C8B-B14F-4D97-AF65-F5344CB8AC3E}">
        <p14:creationId xmlns:p14="http://schemas.microsoft.com/office/powerpoint/2010/main" val="1709321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2"/>
            <a:ext cx="10515600" cy="1325563"/>
          </a:xfrm>
        </p:spPr>
        <p:txBody>
          <a:bodyPr/>
          <a:lstStyle/>
          <a:p>
            <a:r>
              <a:rPr lang="en-US" dirty="0" smtClean="0">
                <a:solidFill>
                  <a:schemeClr val="bg1"/>
                </a:solidFill>
              </a:rPr>
              <a:t>Effects of Opening to Trade:  Importer Case</a:t>
            </a:r>
            <a:endParaRPr lang="en-US" dirty="0">
              <a:solidFill>
                <a:schemeClr val="bg1"/>
              </a:solidFill>
            </a:endParaRPr>
          </a:p>
        </p:txBody>
      </p:sp>
      <p:sp>
        <p:nvSpPr>
          <p:cNvPr id="3" name="Content Placeholder 2"/>
          <p:cNvSpPr>
            <a:spLocks noGrp="1"/>
          </p:cNvSpPr>
          <p:nvPr>
            <p:ph idx="1"/>
          </p:nvPr>
        </p:nvSpPr>
        <p:spPr>
          <a:xfrm>
            <a:off x="838200" y="1413285"/>
            <a:ext cx="4997521" cy="4908002"/>
          </a:xfrm>
        </p:spPr>
        <p:txBody>
          <a:bodyPr>
            <a:normAutofit lnSpcReduction="10000"/>
          </a:bodyPr>
          <a:lstStyle/>
          <a:p>
            <a:r>
              <a:rPr lang="en-US" sz="3200" dirty="0">
                <a:solidFill>
                  <a:schemeClr val="bg1"/>
                </a:solidFill>
              </a:rPr>
              <a:t>P</a:t>
            </a:r>
            <a:r>
              <a:rPr lang="en-US" sz="2000" dirty="0">
                <a:solidFill>
                  <a:schemeClr val="bg1"/>
                </a:solidFill>
              </a:rPr>
              <a:t>w</a:t>
            </a:r>
            <a:r>
              <a:rPr lang="en-US" sz="3200" dirty="0">
                <a:solidFill>
                  <a:schemeClr val="bg1"/>
                </a:solidFill>
              </a:rPr>
              <a:t>  </a:t>
            </a:r>
            <a:r>
              <a:rPr lang="en-US" sz="3200" dirty="0" smtClean="0">
                <a:solidFill>
                  <a:schemeClr val="bg1"/>
                </a:solidFill>
              </a:rPr>
              <a:t>&lt;  </a:t>
            </a:r>
            <a:r>
              <a:rPr lang="en-US" sz="3200" dirty="0" err="1">
                <a:solidFill>
                  <a:schemeClr val="bg1"/>
                </a:solidFill>
              </a:rPr>
              <a:t>P</a:t>
            </a:r>
            <a:r>
              <a:rPr lang="en-US" sz="2000" dirty="0" err="1">
                <a:solidFill>
                  <a:schemeClr val="bg1"/>
                </a:solidFill>
              </a:rPr>
              <a:t>Aut</a:t>
            </a:r>
            <a:r>
              <a:rPr lang="en-US" sz="2000" dirty="0">
                <a:solidFill>
                  <a:schemeClr val="bg1"/>
                </a:solidFill>
              </a:rPr>
              <a:t> </a:t>
            </a:r>
          </a:p>
          <a:p>
            <a:r>
              <a:rPr lang="en-US" dirty="0" smtClean="0">
                <a:solidFill>
                  <a:schemeClr val="bg1"/>
                </a:solidFill>
                <a:sym typeface="Wingdings" panose="05000000000000000000" pitchFamily="2" charset="2"/>
              </a:rPr>
              <a:t>Consumers </a:t>
            </a:r>
            <a:r>
              <a:rPr lang="en-US" dirty="0">
                <a:solidFill>
                  <a:schemeClr val="bg1"/>
                </a:solidFill>
                <a:sym typeface="Wingdings" panose="05000000000000000000" pitchFamily="2" charset="2"/>
              </a:rPr>
              <a:t>will drive trade</a:t>
            </a:r>
          </a:p>
          <a:p>
            <a:pPr lvl="1"/>
            <a:r>
              <a:rPr lang="en-US" sz="2800" dirty="0" smtClean="0">
                <a:solidFill>
                  <a:schemeClr val="bg1"/>
                </a:solidFill>
              </a:rPr>
              <a:t>Utility </a:t>
            </a:r>
            <a:r>
              <a:rPr lang="en-US" sz="2800" dirty="0">
                <a:solidFill>
                  <a:schemeClr val="bg1"/>
                </a:solidFill>
              </a:rPr>
              <a:t>seeking </a:t>
            </a:r>
            <a:r>
              <a:rPr lang="en-US" sz="2800" dirty="0" smtClean="0">
                <a:solidFill>
                  <a:schemeClr val="bg1"/>
                </a:solidFill>
              </a:rPr>
              <a:t>consumers </a:t>
            </a:r>
            <a:r>
              <a:rPr lang="en-US" sz="2800" dirty="0">
                <a:solidFill>
                  <a:schemeClr val="bg1"/>
                </a:solidFill>
              </a:rPr>
              <a:t>will wish to </a:t>
            </a:r>
            <a:r>
              <a:rPr lang="en-US" sz="2800" dirty="0" smtClean="0">
                <a:solidFill>
                  <a:schemeClr val="bg1"/>
                </a:solidFill>
              </a:rPr>
              <a:t>buy </a:t>
            </a:r>
            <a:r>
              <a:rPr lang="en-US" sz="2800" dirty="0">
                <a:solidFill>
                  <a:schemeClr val="bg1"/>
                </a:solidFill>
              </a:rPr>
              <a:t>at P</a:t>
            </a:r>
            <a:r>
              <a:rPr lang="en-US" sz="2800" baseline="-25000" dirty="0">
                <a:solidFill>
                  <a:schemeClr val="bg1"/>
                </a:solidFill>
              </a:rPr>
              <a:t>W</a:t>
            </a:r>
            <a:r>
              <a:rPr lang="en-US" sz="2800" dirty="0">
                <a:solidFill>
                  <a:schemeClr val="bg1"/>
                </a:solidFill>
              </a:rPr>
              <a:t> rather than </a:t>
            </a:r>
            <a:r>
              <a:rPr lang="en-US" sz="2800" dirty="0" err="1">
                <a:solidFill>
                  <a:schemeClr val="bg1"/>
                </a:solidFill>
              </a:rPr>
              <a:t>P</a:t>
            </a:r>
            <a:r>
              <a:rPr lang="en-US" sz="2800" baseline="-25000" dirty="0" err="1">
                <a:solidFill>
                  <a:schemeClr val="bg1"/>
                </a:solidFill>
              </a:rPr>
              <a:t>Aut</a:t>
            </a:r>
            <a:endParaRPr lang="en-US" sz="2800" dirty="0">
              <a:solidFill>
                <a:schemeClr val="bg1"/>
              </a:solidFill>
            </a:endParaRPr>
          </a:p>
          <a:p>
            <a:r>
              <a:rPr lang="en-US" sz="3200" dirty="0">
                <a:solidFill>
                  <a:schemeClr val="bg1"/>
                </a:solidFill>
              </a:rPr>
              <a:t>Extra </a:t>
            </a:r>
            <a:r>
              <a:rPr lang="en-US" sz="3200" dirty="0" smtClean="0">
                <a:solidFill>
                  <a:schemeClr val="bg1"/>
                </a:solidFill>
              </a:rPr>
              <a:t>demand </a:t>
            </a:r>
            <a:r>
              <a:rPr lang="en-US" sz="3200" dirty="0">
                <a:solidFill>
                  <a:schemeClr val="bg1"/>
                </a:solidFill>
              </a:rPr>
              <a:t>abroad </a:t>
            </a:r>
            <a:r>
              <a:rPr lang="en-US" sz="3200" dirty="0">
                <a:solidFill>
                  <a:schemeClr val="bg1"/>
                </a:solidFill>
                <a:sym typeface="Wingdings" panose="05000000000000000000" pitchFamily="2" charset="2"/>
              </a:rPr>
              <a:t> less </a:t>
            </a:r>
            <a:r>
              <a:rPr lang="en-US" sz="3200" dirty="0" smtClean="0">
                <a:solidFill>
                  <a:schemeClr val="bg1"/>
                </a:solidFill>
                <a:sym typeface="Wingdings" panose="05000000000000000000" pitchFamily="2" charset="2"/>
              </a:rPr>
              <a:t>demand </a:t>
            </a:r>
            <a:r>
              <a:rPr lang="en-US" sz="3200" dirty="0">
                <a:solidFill>
                  <a:schemeClr val="bg1"/>
                </a:solidFill>
                <a:sym typeface="Wingdings" panose="05000000000000000000" pitchFamily="2" charset="2"/>
              </a:rPr>
              <a:t>at home  domestic price </a:t>
            </a:r>
            <a:r>
              <a:rPr lang="en-US" sz="3200" dirty="0" smtClean="0">
                <a:solidFill>
                  <a:schemeClr val="bg1"/>
                </a:solidFill>
                <a:sym typeface="Wingdings" panose="05000000000000000000" pitchFamily="2" charset="2"/>
              </a:rPr>
              <a:t>falls </a:t>
            </a:r>
            <a:r>
              <a:rPr lang="en-US" sz="3200" dirty="0">
                <a:solidFill>
                  <a:schemeClr val="bg1"/>
                </a:solidFill>
                <a:sym typeface="Wingdings" panose="05000000000000000000" pitchFamily="2" charset="2"/>
              </a:rPr>
              <a:t>to P</a:t>
            </a:r>
            <a:r>
              <a:rPr lang="en-US" sz="3200" baseline="-25000" dirty="0">
                <a:solidFill>
                  <a:schemeClr val="bg1"/>
                </a:solidFill>
                <a:sym typeface="Wingdings" panose="05000000000000000000" pitchFamily="2" charset="2"/>
              </a:rPr>
              <a:t>W</a:t>
            </a:r>
          </a:p>
          <a:p>
            <a:r>
              <a:rPr lang="en-US" sz="3200" dirty="0">
                <a:solidFill>
                  <a:schemeClr val="bg1"/>
                </a:solidFill>
                <a:sym typeface="Wingdings" panose="05000000000000000000" pitchFamily="2" charset="2"/>
              </a:rPr>
              <a:t>Demand </a:t>
            </a:r>
            <a:r>
              <a:rPr lang="en-US" sz="3200" dirty="0" smtClean="0">
                <a:solidFill>
                  <a:schemeClr val="bg1"/>
                </a:solidFill>
                <a:sym typeface="Wingdings" panose="05000000000000000000" pitchFamily="2" charset="2"/>
              </a:rPr>
              <a:t>rises </a:t>
            </a:r>
            <a:r>
              <a:rPr lang="en-US" sz="3200" dirty="0">
                <a:solidFill>
                  <a:schemeClr val="bg1"/>
                </a:solidFill>
                <a:sym typeface="Wingdings" panose="05000000000000000000" pitchFamily="2" charset="2"/>
              </a:rPr>
              <a:t>to D</a:t>
            </a:r>
            <a:r>
              <a:rPr lang="en-US" sz="3200" baseline="-25000" dirty="0">
                <a:solidFill>
                  <a:schemeClr val="bg1"/>
                </a:solidFill>
                <a:sym typeface="Wingdings" panose="05000000000000000000" pitchFamily="2" charset="2"/>
              </a:rPr>
              <a:t>FT</a:t>
            </a:r>
          </a:p>
          <a:p>
            <a:r>
              <a:rPr lang="en-US" sz="3200" dirty="0">
                <a:solidFill>
                  <a:schemeClr val="bg1"/>
                </a:solidFill>
                <a:sym typeface="Wingdings" panose="05000000000000000000" pitchFamily="2" charset="2"/>
              </a:rPr>
              <a:t>Supply </a:t>
            </a:r>
            <a:r>
              <a:rPr lang="en-US" sz="3200" dirty="0" smtClean="0">
                <a:solidFill>
                  <a:schemeClr val="bg1"/>
                </a:solidFill>
                <a:sym typeface="Wingdings" panose="05000000000000000000" pitchFamily="2" charset="2"/>
              </a:rPr>
              <a:t>falls </a:t>
            </a:r>
            <a:r>
              <a:rPr lang="en-US" sz="3200" dirty="0">
                <a:solidFill>
                  <a:schemeClr val="bg1"/>
                </a:solidFill>
                <a:sym typeface="Wingdings" panose="05000000000000000000" pitchFamily="2" charset="2"/>
              </a:rPr>
              <a:t>to S</a:t>
            </a:r>
            <a:r>
              <a:rPr lang="en-US" sz="3200" baseline="-25000" dirty="0">
                <a:solidFill>
                  <a:schemeClr val="bg1"/>
                </a:solidFill>
                <a:sym typeface="Wingdings" panose="05000000000000000000" pitchFamily="2" charset="2"/>
              </a:rPr>
              <a:t>FT</a:t>
            </a:r>
          </a:p>
          <a:p>
            <a:r>
              <a:rPr lang="en-US" sz="3200" dirty="0" smtClean="0">
                <a:solidFill>
                  <a:schemeClr val="bg1"/>
                </a:solidFill>
                <a:sym typeface="Wingdings" panose="05000000000000000000" pitchFamily="2" charset="2"/>
              </a:rPr>
              <a:t>Imports </a:t>
            </a:r>
            <a:r>
              <a:rPr lang="en-US" sz="3200" dirty="0">
                <a:solidFill>
                  <a:schemeClr val="bg1"/>
                </a:solidFill>
                <a:sym typeface="Wingdings" panose="05000000000000000000" pitchFamily="2" charset="2"/>
              </a:rPr>
              <a:t>= </a:t>
            </a:r>
            <a:r>
              <a:rPr lang="en-US" sz="3200" dirty="0" smtClean="0">
                <a:solidFill>
                  <a:schemeClr val="bg1"/>
                </a:solidFill>
                <a:sym typeface="Wingdings" panose="05000000000000000000" pitchFamily="2" charset="2"/>
              </a:rPr>
              <a:t>D</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a:t>
            </a:r>
            <a:r>
              <a:rPr lang="en-US" sz="3200" dirty="0">
                <a:solidFill>
                  <a:schemeClr val="bg1"/>
                </a:solidFill>
                <a:sym typeface="Wingdings" panose="05000000000000000000" pitchFamily="2" charset="2"/>
              </a:rPr>
              <a:t>-  </a:t>
            </a:r>
            <a:r>
              <a:rPr lang="en-US" sz="3200" dirty="0" smtClean="0">
                <a:solidFill>
                  <a:schemeClr val="bg1"/>
                </a:solidFill>
                <a:sym typeface="Wingdings" panose="05000000000000000000" pitchFamily="2" charset="2"/>
              </a:rPr>
              <a:t>S</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a:t>
            </a:r>
            <a:endParaRPr lang="en-US" sz="3200" dirty="0">
              <a:solidFill>
                <a:schemeClr val="bg1"/>
              </a:solidFill>
              <a:sym typeface="Wingdings" panose="05000000000000000000" pitchFamily="2" charset="2"/>
            </a:endParaRPr>
          </a:p>
          <a:p>
            <a:pPr marL="0" indent="0">
              <a:buNone/>
            </a:pPr>
            <a:endParaRPr lang="en-US" sz="3200" dirty="0" smtClean="0">
              <a:solidFill>
                <a:srgbClr val="FFFF00"/>
              </a:solidFill>
            </a:endParaRPr>
          </a:p>
        </p:txBody>
      </p:sp>
      <p:pic>
        <p:nvPicPr>
          <p:cNvPr id="4" name="Picture 3"/>
          <p:cNvPicPr>
            <a:picLocks noChangeAspect="1"/>
          </p:cNvPicPr>
          <p:nvPr/>
        </p:nvPicPr>
        <p:blipFill>
          <a:blip r:embed="rId2"/>
          <a:stretch>
            <a:fillRect/>
          </a:stretch>
        </p:blipFill>
        <p:spPr>
          <a:xfrm>
            <a:off x="6023594" y="1560365"/>
            <a:ext cx="5752288" cy="4841950"/>
          </a:xfrm>
          <a:prstGeom prst="rect">
            <a:avLst/>
          </a:prstGeom>
        </p:spPr>
      </p:pic>
    </p:spTree>
    <p:extLst>
      <p:ext uri="{BB962C8B-B14F-4D97-AF65-F5344CB8AC3E}">
        <p14:creationId xmlns:p14="http://schemas.microsoft.com/office/powerpoint/2010/main" val="651065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2"/>
            <a:ext cx="10515600" cy="1325563"/>
          </a:xfrm>
        </p:spPr>
        <p:txBody>
          <a:bodyPr/>
          <a:lstStyle/>
          <a:p>
            <a:r>
              <a:rPr lang="en-US" dirty="0" smtClean="0">
                <a:solidFill>
                  <a:schemeClr val="bg1"/>
                </a:solidFill>
              </a:rPr>
              <a:t>Effects of Opening to Trade:  Importer Case</a:t>
            </a:r>
            <a:endParaRPr lang="en-US" dirty="0">
              <a:solidFill>
                <a:schemeClr val="bg1"/>
              </a:solidFill>
            </a:endParaRPr>
          </a:p>
        </p:txBody>
      </p:sp>
      <p:sp>
        <p:nvSpPr>
          <p:cNvPr id="3" name="Content Placeholder 2"/>
          <p:cNvSpPr>
            <a:spLocks noGrp="1"/>
          </p:cNvSpPr>
          <p:nvPr>
            <p:ph idx="1"/>
          </p:nvPr>
        </p:nvSpPr>
        <p:spPr>
          <a:xfrm>
            <a:off x="838200" y="1413285"/>
            <a:ext cx="4997521" cy="4908002"/>
          </a:xfrm>
        </p:spPr>
        <p:txBody>
          <a:bodyPr>
            <a:normAutofit lnSpcReduction="10000"/>
          </a:bodyPr>
          <a:lstStyle/>
          <a:p>
            <a:r>
              <a:rPr lang="en-US" sz="3200" dirty="0">
                <a:solidFill>
                  <a:schemeClr val="bg1"/>
                </a:solidFill>
              </a:rPr>
              <a:t>Welfare Effects of trade</a:t>
            </a:r>
          </a:p>
          <a:p>
            <a:r>
              <a:rPr lang="en-US" sz="3200" dirty="0">
                <a:solidFill>
                  <a:schemeClr val="bg1"/>
                </a:solidFill>
              </a:rPr>
              <a:t>ΔCS = </a:t>
            </a:r>
            <a:r>
              <a:rPr lang="en-US" sz="3200" dirty="0" smtClean="0">
                <a:solidFill>
                  <a:schemeClr val="bg1"/>
                </a:solidFill>
              </a:rPr>
              <a:t> + b + c + d</a:t>
            </a:r>
            <a:endParaRPr lang="en-US" sz="3200" dirty="0">
              <a:solidFill>
                <a:schemeClr val="bg1"/>
              </a:solidFill>
            </a:endParaRPr>
          </a:p>
          <a:p>
            <a:r>
              <a:rPr lang="en-US" sz="3200" dirty="0">
                <a:solidFill>
                  <a:schemeClr val="bg1"/>
                </a:solidFill>
              </a:rPr>
              <a:t>ΔPS = </a:t>
            </a:r>
            <a:r>
              <a:rPr lang="en-US" sz="3200" dirty="0" smtClean="0">
                <a:solidFill>
                  <a:schemeClr val="bg1"/>
                </a:solidFill>
              </a:rPr>
              <a:t> - b</a:t>
            </a:r>
            <a:endParaRPr lang="en-US" sz="3200" dirty="0">
              <a:solidFill>
                <a:schemeClr val="bg1"/>
              </a:solidFill>
            </a:endParaRPr>
          </a:p>
          <a:p>
            <a:r>
              <a:rPr lang="en-US" sz="3200" dirty="0" smtClean="0">
                <a:solidFill>
                  <a:schemeClr val="bg1"/>
                </a:solidFill>
              </a:rPr>
              <a:t>ΔMW </a:t>
            </a:r>
            <a:r>
              <a:rPr lang="en-US" sz="3200" dirty="0">
                <a:solidFill>
                  <a:schemeClr val="bg1"/>
                </a:solidFill>
              </a:rPr>
              <a:t>=  </a:t>
            </a:r>
            <a:r>
              <a:rPr lang="en-US" sz="3200" dirty="0" smtClean="0">
                <a:solidFill>
                  <a:schemeClr val="bg1"/>
                </a:solidFill>
              </a:rPr>
              <a:t>+ c + d</a:t>
            </a:r>
            <a:endParaRPr lang="en-US" sz="3200" dirty="0">
              <a:solidFill>
                <a:schemeClr val="bg1"/>
              </a:solidFill>
            </a:endParaRPr>
          </a:p>
          <a:p>
            <a:endParaRPr lang="en-US" sz="3200" dirty="0">
              <a:solidFill>
                <a:schemeClr val="bg1"/>
              </a:solidFill>
            </a:endParaRPr>
          </a:p>
          <a:p>
            <a:r>
              <a:rPr lang="en-US" sz="3200" dirty="0" smtClean="0">
                <a:solidFill>
                  <a:schemeClr val="bg1"/>
                </a:solidFill>
              </a:rPr>
              <a:t>Home </a:t>
            </a:r>
            <a:r>
              <a:rPr lang="en-US" sz="3200" dirty="0">
                <a:solidFill>
                  <a:schemeClr val="bg1"/>
                </a:solidFill>
              </a:rPr>
              <a:t>Consumers </a:t>
            </a:r>
            <a:r>
              <a:rPr lang="en-US" sz="3200" dirty="0" smtClean="0">
                <a:solidFill>
                  <a:schemeClr val="bg1"/>
                </a:solidFill>
              </a:rPr>
              <a:t>benefit</a:t>
            </a:r>
          </a:p>
          <a:p>
            <a:r>
              <a:rPr lang="en-US" sz="3200" dirty="0" smtClean="0">
                <a:solidFill>
                  <a:schemeClr val="bg1"/>
                </a:solidFill>
              </a:rPr>
              <a:t>Import-competing firms lose</a:t>
            </a:r>
            <a:endParaRPr lang="en-US" sz="3200" dirty="0">
              <a:solidFill>
                <a:schemeClr val="bg1"/>
              </a:solidFill>
            </a:endParaRPr>
          </a:p>
          <a:p>
            <a:r>
              <a:rPr lang="en-US" sz="3200" dirty="0">
                <a:solidFill>
                  <a:schemeClr val="bg1"/>
                </a:solidFill>
              </a:rPr>
              <a:t>National welfare rises</a:t>
            </a:r>
          </a:p>
          <a:p>
            <a:pPr marL="0" indent="0">
              <a:buNone/>
            </a:pPr>
            <a:endParaRPr lang="en-US" sz="3200" dirty="0" smtClean="0">
              <a:solidFill>
                <a:srgbClr val="FFFF00"/>
              </a:solidFill>
            </a:endParaRPr>
          </a:p>
        </p:txBody>
      </p:sp>
      <p:pic>
        <p:nvPicPr>
          <p:cNvPr id="6" name="Picture 5"/>
          <p:cNvPicPr>
            <a:picLocks noChangeAspect="1"/>
          </p:cNvPicPr>
          <p:nvPr/>
        </p:nvPicPr>
        <p:blipFill>
          <a:blip r:embed="rId2"/>
          <a:stretch>
            <a:fillRect/>
          </a:stretch>
        </p:blipFill>
        <p:spPr>
          <a:xfrm>
            <a:off x="5999740" y="1552619"/>
            <a:ext cx="5752288" cy="4841950"/>
          </a:xfrm>
          <a:prstGeom prst="rect">
            <a:avLst/>
          </a:prstGeom>
        </p:spPr>
      </p:pic>
    </p:spTree>
    <p:extLst>
      <p:ext uri="{BB962C8B-B14F-4D97-AF65-F5344CB8AC3E}">
        <p14:creationId xmlns:p14="http://schemas.microsoft.com/office/powerpoint/2010/main" val="325798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Imports</a:t>
            </a:r>
            <a:endParaRPr lang="en-US" dirty="0">
              <a:solidFill>
                <a:schemeClr val="bg1"/>
              </a:solidFill>
            </a:endParaRPr>
          </a:p>
        </p:txBody>
      </p:sp>
      <p:sp>
        <p:nvSpPr>
          <p:cNvPr id="12" name="Content Placeholder 11"/>
          <p:cNvSpPr>
            <a:spLocks noGrp="1"/>
          </p:cNvSpPr>
          <p:nvPr>
            <p:ph idx="1"/>
          </p:nvPr>
        </p:nvSpPr>
        <p:spPr>
          <a:xfrm>
            <a:off x="742784" y="1242768"/>
            <a:ext cx="10667338" cy="4351338"/>
          </a:xfrm>
        </p:spPr>
        <p:txBody>
          <a:bodyPr>
            <a:normAutofit/>
          </a:bodyPr>
          <a:lstStyle/>
          <a:p>
            <a:r>
              <a:rPr lang="en-US" sz="3200" dirty="0" smtClean="0">
                <a:solidFill>
                  <a:schemeClr val="bg1"/>
                </a:solidFill>
              </a:rPr>
              <a:t>Imports are also good for a country</a:t>
            </a:r>
          </a:p>
          <a:p>
            <a:pPr lvl="1"/>
            <a:r>
              <a:rPr lang="en-US" sz="2800" dirty="0" smtClean="0">
                <a:solidFill>
                  <a:schemeClr val="bg1"/>
                </a:solidFill>
              </a:rPr>
              <a:t>MW increases (economic efficiency improves)</a:t>
            </a:r>
          </a:p>
          <a:p>
            <a:pPr lvl="1"/>
            <a:r>
              <a:rPr lang="en-US" sz="2800" dirty="0" smtClean="0">
                <a:solidFill>
                  <a:schemeClr val="bg1"/>
                </a:solidFill>
              </a:rPr>
              <a:t>Consumers expand demand and pay less</a:t>
            </a:r>
          </a:p>
          <a:p>
            <a:r>
              <a:rPr lang="en-US" sz="3200" dirty="0" smtClean="0">
                <a:solidFill>
                  <a:schemeClr val="bg1"/>
                </a:solidFill>
              </a:rPr>
              <a:t>But, imports are not good for everyone</a:t>
            </a:r>
          </a:p>
          <a:p>
            <a:pPr lvl="1"/>
            <a:r>
              <a:rPr lang="en-US" sz="2800" dirty="0" smtClean="0">
                <a:solidFill>
                  <a:schemeClr val="bg1"/>
                </a:solidFill>
              </a:rPr>
              <a:t>Importing </a:t>
            </a:r>
            <a:r>
              <a:rPr lang="en-US" sz="2800" dirty="0">
                <a:solidFill>
                  <a:schemeClr val="bg1"/>
                </a:solidFill>
              </a:rPr>
              <a:t>firms </a:t>
            </a:r>
            <a:r>
              <a:rPr lang="en-US" sz="2800" dirty="0" smtClean="0">
                <a:solidFill>
                  <a:schemeClr val="bg1"/>
                </a:solidFill>
              </a:rPr>
              <a:t>reduce </a:t>
            </a:r>
            <a:r>
              <a:rPr lang="en-US" sz="2800" dirty="0">
                <a:solidFill>
                  <a:schemeClr val="bg1"/>
                </a:solidFill>
              </a:rPr>
              <a:t>output and </a:t>
            </a:r>
            <a:r>
              <a:rPr lang="en-US" sz="2800" dirty="0" smtClean="0">
                <a:solidFill>
                  <a:schemeClr val="bg1"/>
                </a:solidFill>
              </a:rPr>
              <a:t>layoff workers</a:t>
            </a:r>
          </a:p>
          <a:p>
            <a:pPr lvl="2"/>
            <a:r>
              <a:rPr lang="en-US" sz="2400" dirty="0" smtClean="0">
                <a:solidFill>
                  <a:schemeClr val="bg1"/>
                </a:solidFill>
              </a:rPr>
              <a:t>Note </a:t>
            </a:r>
            <a:r>
              <a:rPr lang="en-US" sz="2400" dirty="0">
                <a:solidFill>
                  <a:schemeClr val="bg1"/>
                </a:solidFill>
              </a:rPr>
              <a:t>that </a:t>
            </a:r>
            <a:r>
              <a:rPr lang="en-US" sz="2400" dirty="0" smtClean="0">
                <a:solidFill>
                  <a:schemeClr val="bg1"/>
                </a:solidFill>
              </a:rPr>
              <a:t>lower </a:t>
            </a:r>
            <a:r>
              <a:rPr lang="en-US" sz="2400" dirty="0">
                <a:solidFill>
                  <a:schemeClr val="bg1"/>
                </a:solidFill>
              </a:rPr>
              <a:t>output requires </a:t>
            </a:r>
            <a:r>
              <a:rPr lang="en-US" sz="2400" dirty="0" smtClean="0">
                <a:solidFill>
                  <a:schemeClr val="bg1"/>
                </a:solidFill>
              </a:rPr>
              <a:t>fewer </a:t>
            </a:r>
            <a:r>
              <a:rPr lang="en-US" sz="2400" dirty="0">
                <a:solidFill>
                  <a:schemeClr val="bg1"/>
                </a:solidFill>
              </a:rPr>
              <a:t>inputs, such as workers</a:t>
            </a:r>
          </a:p>
          <a:p>
            <a:pPr lvl="2"/>
            <a:r>
              <a:rPr lang="en-US" sz="2400" dirty="0">
                <a:solidFill>
                  <a:schemeClr val="bg1"/>
                </a:solidFill>
              </a:rPr>
              <a:t>Workers move </a:t>
            </a:r>
            <a:r>
              <a:rPr lang="en-US" sz="2400" dirty="0" smtClean="0">
                <a:solidFill>
                  <a:schemeClr val="bg1"/>
                </a:solidFill>
              </a:rPr>
              <a:t>to </a:t>
            </a:r>
            <a:r>
              <a:rPr lang="en-US" sz="2400" dirty="0">
                <a:solidFill>
                  <a:schemeClr val="bg1"/>
                </a:solidFill>
              </a:rPr>
              <a:t>other industries </a:t>
            </a:r>
            <a:r>
              <a:rPr lang="en-US" sz="2400" dirty="0" smtClean="0">
                <a:solidFill>
                  <a:schemeClr val="bg1"/>
                </a:solidFill>
              </a:rPr>
              <a:t>(if whole economy is PC)</a:t>
            </a:r>
          </a:p>
          <a:p>
            <a:pPr lvl="1"/>
            <a:r>
              <a:rPr lang="en-US" sz="2800" dirty="0" smtClean="0">
                <a:solidFill>
                  <a:schemeClr val="bg1"/>
                </a:solidFill>
              </a:rPr>
              <a:t>Imports from China said to have caused 2.4 million job losses over 12 years mostly in manufacturing  ….  Known as the “China Shock” </a:t>
            </a:r>
            <a:endParaRPr lang="en-US" sz="2800" dirty="0">
              <a:solidFill>
                <a:schemeClr val="bg1"/>
              </a:solidFill>
            </a:endParaRPr>
          </a:p>
          <a:p>
            <a:pPr lvl="2"/>
            <a:endParaRPr lang="en-US" dirty="0">
              <a:solidFill>
                <a:schemeClr val="bg1"/>
              </a:solidFill>
            </a:endParaRPr>
          </a:p>
          <a:p>
            <a:pPr lvl="1"/>
            <a:endParaRPr lang="en-US" sz="2800" dirty="0" smtClean="0">
              <a:solidFill>
                <a:schemeClr val="bg1"/>
              </a:solidFill>
            </a:endParaRPr>
          </a:p>
        </p:txBody>
      </p:sp>
    </p:spTree>
    <p:extLst>
      <p:ext uri="{BB962C8B-B14F-4D97-AF65-F5344CB8AC3E}">
        <p14:creationId xmlns:p14="http://schemas.microsoft.com/office/powerpoint/2010/main" val="3421273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Josef Schumpeter (1883 – 1950)</a:t>
            </a:r>
            <a:endParaRPr lang="en-US" dirty="0">
              <a:solidFill>
                <a:schemeClr val="bg1"/>
              </a:solidFill>
            </a:endParaRPr>
          </a:p>
        </p:txBody>
      </p:sp>
      <p:sp>
        <p:nvSpPr>
          <p:cNvPr id="12" name="Content Placeholder 11"/>
          <p:cNvSpPr>
            <a:spLocks noGrp="1"/>
          </p:cNvSpPr>
          <p:nvPr>
            <p:ph idx="1"/>
          </p:nvPr>
        </p:nvSpPr>
        <p:spPr>
          <a:xfrm>
            <a:off x="742783" y="1242768"/>
            <a:ext cx="7184667" cy="4351338"/>
          </a:xfrm>
        </p:spPr>
        <p:txBody>
          <a:bodyPr>
            <a:normAutofit/>
          </a:bodyPr>
          <a:lstStyle/>
          <a:p>
            <a:r>
              <a:rPr lang="en-US" sz="3200" dirty="0" smtClean="0">
                <a:solidFill>
                  <a:schemeClr val="bg1"/>
                </a:solidFill>
              </a:rPr>
              <a:t>Known for idea of “Creative Destruction”</a:t>
            </a:r>
          </a:p>
          <a:p>
            <a:r>
              <a:rPr lang="en-US" sz="3200" dirty="0" smtClean="0">
                <a:solidFill>
                  <a:schemeClr val="bg1"/>
                </a:solidFill>
              </a:rPr>
              <a:t>In a dynamic economy sometimes conditions inspire greater supply and jobs are created (</a:t>
            </a:r>
            <a:r>
              <a:rPr lang="en-US" sz="3200" dirty="0" err="1" smtClean="0">
                <a:solidFill>
                  <a:schemeClr val="bg1"/>
                </a:solidFill>
              </a:rPr>
              <a:t>eg</a:t>
            </a:r>
            <a:r>
              <a:rPr lang="en-US" sz="3200" dirty="0" smtClean="0">
                <a:solidFill>
                  <a:schemeClr val="bg1"/>
                </a:solidFill>
              </a:rPr>
              <a:t>. exports)</a:t>
            </a:r>
          </a:p>
          <a:p>
            <a:r>
              <a:rPr lang="en-US" sz="3200" dirty="0" smtClean="0">
                <a:solidFill>
                  <a:schemeClr val="bg1"/>
                </a:solidFill>
              </a:rPr>
              <a:t>Sometimes conditions inspire lower supply and jobs are lost (</a:t>
            </a:r>
            <a:r>
              <a:rPr lang="en-US" sz="3200" dirty="0" err="1" smtClean="0">
                <a:solidFill>
                  <a:schemeClr val="bg1"/>
                </a:solidFill>
              </a:rPr>
              <a:t>eg</a:t>
            </a:r>
            <a:r>
              <a:rPr lang="en-US" sz="3200" dirty="0" smtClean="0">
                <a:solidFill>
                  <a:schemeClr val="bg1"/>
                </a:solidFill>
              </a:rPr>
              <a:t>. imports)</a:t>
            </a:r>
          </a:p>
          <a:p>
            <a:r>
              <a:rPr lang="en-US" sz="3200" dirty="0" smtClean="0">
                <a:solidFill>
                  <a:schemeClr val="bg1"/>
                </a:solidFill>
              </a:rPr>
              <a:t>Labor market “churning” is normal</a:t>
            </a:r>
          </a:p>
          <a:p>
            <a:r>
              <a:rPr lang="en-US" sz="3200" dirty="0" smtClean="0">
                <a:solidFill>
                  <a:schemeClr val="bg1"/>
                </a:solidFill>
              </a:rPr>
              <a:t>See monthly labor separations and hires </a:t>
            </a:r>
            <a:endParaRPr lang="en-US" dirty="0">
              <a:solidFill>
                <a:schemeClr val="bg1"/>
              </a:solidFill>
            </a:endParaRPr>
          </a:p>
          <a:p>
            <a:pPr lvl="1"/>
            <a:endParaRPr lang="en-US" sz="2800" dirty="0" smtClean="0">
              <a:solidFill>
                <a:schemeClr val="bg1"/>
              </a:solidFill>
            </a:endParaRPr>
          </a:p>
        </p:txBody>
      </p:sp>
      <p:pic>
        <p:nvPicPr>
          <p:cNvPr id="3" name="Picture 2"/>
          <p:cNvPicPr>
            <a:picLocks noChangeAspect="1"/>
          </p:cNvPicPr>
          <p:nvPr/>
        </p:nvPicPr>
        <p:blipFill>
          <a:blip r:embed="rId2"/>
          <a:stretch>
            <a:fillRect/>
          </a:stretch>
        </p:blipFill>
        <p:spPr>
          <a:xfrm>
            <a:off x="8435156" y="1092109"/>
            <a:ext cx="3456461" cy="4927027"/>
          </a:xfrm>
          <a:prstGeom prst="rect">
            <a:avLst/>
          </a:prstGeom>
        </p:spPr>
      </p:pic>
    </p:spTree>
    <p:extLst>
      <p:ext uri="{BB962C8B-B14F-4D97-AF65-F5344CB8AC3E}">
        <p14:creationId xmlns:p14="http://schemas.microsoft.com/office/powerpoint/2010/main" val="159396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4679" y="284671"/>
            <a:ext cx="8789073" cy="584775"/>
          </a:xfrm>
          <a:prstGeom prst="rect">
            <a:avLst/>
          </a:prstGeom>
          <a:noFill/>
        </p:spPr>
        <p:txBody>
          <a:bodyPr wrap="none" rtlCol="0">
            <a:spAutoFit/>
          </a:bodyPr>
          <a:lstStyle/>
          <a:p>
            <a:r>
              <a:rPr lang="en-US" sz="3200" dirty="0" smtClean="0">
                <a:solidFill>
                  <a:schemeClr val="bg1"/>
                </a:solidFill>
              </a:rPr>
              <a:t>Monthly US Labor Separations and Hires 2006-2020</a:t>
            </a:r>
            <a:endParaRPr lang="en-US" sz="3200" dirty="0">
              <a:solidFill>
                <a:schemeClr val="bg1"/>
              </a:solidFill>
            </a:endParaRPr>
          </a:p>
        </p:txBody>
      </p:sp>
      <p:pic>
        <p:nvPicPr>
          <p:cNvPr id="4" name="Picture 3"/>
          <p:cNvPicPr>
            <a:picLocks noChangeAspect="1"/>
          </p:cNvPicPr>
          <p:nvPr/>
        </p:nvPicPr>
        <p:blipFill>
          <a:blip r:embed="rId2"/>
          <a:stretch>
            <a:fillRect/>
          </a:stretch>
        </p:blipFill>
        <p:spPr>
          <a:xfrm>
            <a:off x="0" y="1049061"/>
            <a:ext cx="12192000" cy="4686679"/>
          </a:xfrm>
          <a:prstGeom prst="rect">
            <a:avLst/>
          </a:prstGeom>
        </p:spPr>
      </p:pic>
      <p:sp>
        <p:nvSpPr>
          <p:cNvPr id="5" name="TextBox 4"/>
          <p:cNvSpPr txBox="1"/>
          <p:nvPr/>
        </p:nvSpPr>
        <p:spPr>
          <a:xfrm>
            <a:off x="3546281" y="1184744"/>
            <a:ext cx="838067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FF0000"/>
                </a:solidFill>
              </a:rPr>
              <a:t>Graph shows the monthly “churning” in the US labor market</a:t>
            </a:r>
          </a:p>
          <a:p>
            <a:endParaRPr lang="en-US" sz="2400" dirty="0" smtClean="0">
              <a:solidFill>
                <a:srgbClr val="FF0000"/>
              </a:solidFill>
            </a:endParaRPr>
          </a:p>
          <a:p>
            <a:pPr marL="285750" indent="-285750">
              <a:buFont typeface="Arial" panose="020B0604020202020204" pitchFamily="34" charset="0"/>
              <a:buChar char="•"/>
            </a:pPr>
            <a:r>
              <a:rPr lang="en-US" sz="2400" dirty="0" smtClean="0">
                <a:solidFill>
                  <a:srgbClr val="FF0000"/>
                </a:solidFill>
              </a:rPr>
              <a:t>China trade estimated to cause as many as 20 thousand job losses per month</a:t>
            </a:r>
          </a:p>
          <a:p>
            <a:pPr marL="285750" indent="-285750">
              <a:buFont typeface="Arial" panose="020B0604020202020204" pitchFamily="34" charset="0"/>
              <a:buChar char="•"/>
            </a:pPr>
            <a:endParaRPr lang="en-US" sz="2400" dirty="0" smtClean="0">
              <a:solidFill>
                <a:srgbClr val="FF0000"/>
              </a:solidFill>
            </a:endParaRPr>
          </a:p>
          <a:p>
            <a:pPr marL="285750" indent="-285750">
              <a:buFont typeface="Arial" panose="020B0604020202020204" pitchFamily="34" charset="0"/>
              <a:buChar char="•"/>
            </a:pPr>
            <a:r>
              <a:rPr lang="en-US" sz="2400" dirty="0" smtClean="0">
                <a:solidFill>
                  <a:srgbClr val="FF0000"/>
                </a:solidFill>
              </a:rPr>
              <a:t>That’s 20K out of 4500K separations each month …  not a very big shock!</a:t>
            </a:r>
            <a:endParaRPr lang="en-US" sz="2400" dirty="0">
              <a:solidFill>
                <a:srgbClr val="FF0000"/>
              </a:solidFill>
            </a:endParaRPr>
          </a:p>
        </p:txBody>
      </p:sp>
    </p:spTree>
    <p:extLst>
      <p:ext uri="{BB962C8B-B14F-4D97-AF65-F5344CB8AC3E}">
        <p14:creationId xmlns:p14="http://schemas.microsoft.com/office/powerpoint/2010/main" val="3585540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814315"/>
          </a:xfrm>
        </p:spPr>
        <p:txBody>
          <a:bodyPr anchor="t" anchorCtr="0"/>
          <a:lstStyle/>
          <a:p>
            <a:pPr algn="ctr"/>
            <a:r>
              <a:rPr lang="en-US" dirty="0" smtClean="0">
                <a:solidFill>
                  <a:schemeClr val="bg1"/>
                </a:solidFill>
              </a:rPr>
              <a:t>Overall Effects of Trade</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a:bodyPr>
          <a:lstStyle/>
          <a:p>
            <a:r>
              <a:rPr lang="en-US" sz="3200" dirty="0" smtClean="0">
                <a:solidFill>
                  <a:schemeClr val="bg1"/>
                </a:solidFill>
              </a:rPr>
              <a:t>Mercantilist and popular view that exports are good and imports bad for a country, conflicts with standard results in perfectly competitive markets</a:t>
            </a:r>
          </a:p>
          <a:p>
            <a:r>
              <a:rPr lang="en-US" sz="3200" dirty="0" smtClean="0">
                <a:solidFill>
                  <a:schemeClr val="bg1"/>
                </a:solidFill>
              </a:rPr>
              <a:t>The economics result instead is that </a:t>
            </a:r>
          </a:p>
          <a:p>
            <a:pPr lvl="1"/>
            <a:r>
              <a:rPr lang="en-US" sz="2800" dirty="0" smtClean="0">
                <a:solidFill>
                  <a:schemeClr val="bg1"/>
                </a:solidFill>
              </a:rPr>
              <a:t>exports are good and </a:t>
            </a:r>
          </a:p>
          <a:p>
            <a:pPr lvl="1"/>
            <a:r>
              <a:rPr lang="en-US" sz="2800" dirty="0" smtClean="0">
                <a:solidFill>
                  <a:schemeClr val="bg1"/>
                </a:solidFill>
              </a:rPr>
              <a:t>imports are good too</a:t>
            </a:r>
          </a:p>
          <a:p>
            <a:pPr lvl="2"/>
            <a:r>
              <a:rPr lang="en-US" sz="2400" dirty="0" smtClean="0">
                <a:solidFill>
                  <a:schemeClr val="bg1"/>
                </a:solidFill>
              </a:rPr>
              <a:t>Again, based on market welfare or overall economic efficiency</a:t>
            </a:r>
          </a:p>
          <a:p>
            <a:r>
              <a:rPr lang="en-US" dirty="0" smtClean="0">
                <a:solidFill>
                  <a:schemeClr val="bg1"/>
                </a:solidFill>
              </a:rPr>
              <a:t>Walmart Effect – lower income households benefit greatly from the lower prices caused by international trade</a:t>
            </a:r>
            <a:endParaRPr lang="en-US" dirty="0">
              <a:solidFill>
                <a:schemeClr val="bg1"/>
              </a:solidFill>
            </a:endParaRPr>
          </a:p>
          <a:p>
            <a:pPr lvl="1"/>
            <a:endParaRPr lang="en-US" sz="2800" dirty="0" smtClean="0">
              <a:solidFill>
                <a:schemeClr val="bg1"/>
              </a:solidFill>
            </a:endParaRPr>
          </a:p>
        </p:txBody>
      </p:sp>
    </p:spTree>
    <p:extLst>
      <p:ext uri="{BB962C8B-B14F-4D97-AF65-F5344CB8AC3E}">
        <p14:creationId xmlns:p14="http://schemas.microsoft.com/office/powerpoint/2010/main" val="351501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graphicFrame>
        <p:nvGraphicFramePr>
          <p:cNvPr id="4" name="Content Placeholder 3"/>
          <p:cNvGraphicFramePr>
            <a:graphicFrameLocks noGrp="1"/>
          </p:cNvGraphicFramePr>
          <p:nvPr>
            <p:ph sz="half" idx="2"/>
            <p:extLst/>
          </p:nvPr>
        </p:nvGraphicFramePr>
        <p:xfrm>
          <a:off x="838200" y="519111"/>
          <a:ext cx="10934700" cy="4954146"/>
        </p:xfrm>
        <a:graphic>
          <a:graphicData uri="http://schemas.openxmlformats.org/drawingml/2006/table">
            <a:tbl>
              <a:tblPr firstRow="1" bandRow="1">
                <a:tableStyleId>{5C22544A-7EE6-4342-B048-85BDC9FD1C3A}</a:tableStyleId>
              </a:tblPr>
              <a:tblGrid>
                <a:gridCol w="2733675">
                  <a:extLst>
                    <a:ext uri="{9D8B030D-6E8A-4147-A177-3AD203B41FA5}">
                      <a16:colId xmlns:a16="http://schemas.microsoft.com/office/drawing/2014/main" val="422223576"/>
                    </a:ext>
                  </a:extLst>
                </a:gridCol>
                <a:gridCol w="2733675">
                  <a:extLst>
                    <a:ext uri="{9D8B030D-6E8A-4147-A177-3AD203B41FA5}">
                      <a16:colId xmlns:a16="http://schemas.microsoft.com/office/drawing/2014/main" val="447016653"/>
                    </a:ext>
                  </a:extLst>
                </a:gridCol>
                <a:gridCol w="2733675">
                  <a:extLst>
                    <a:ext uri="{9D8B030D-6E8A-4147-A177-3AD203B41FA5}">
                      <a16:colId xmlns:a16="http://schemas.microsoft.com/office/drawing/2014/main" val="967802449"/>
                    </a:ext>
                  </a:extLst>
                </a:gridCol>
                <a:gridCol w="2733675">
                  <a:extLst>
                    <a:ext uri="{9D8B030D-6E8A-4147-A177-3AD203B41FA5}">
                      <a16:colId xmlns:a16="http://schemas.microsoft.com/office/drawing/2014/main" val="3482551711"/>
                    </a:ext>
                  </a:extLst>
                </a:gridCol>
              </a:tblGrid>
              <a:tr h="606548">
                <a:tc gridSpan="4">
                  <a:txBody>
                    <a:bodyPr/>
                    <a:lstStyle/>
                    <a:p>
                      <a:pPr algn="ctr"/>
                      <a:r>
                        <a:rPr lang="en-US" sz="3600" dirty="0" smtClean="0"/>
                        <a:t>Real</a:t>
                      </a:r>
                      <a:r>
                        <a:rPr lang="en-US" sz="3600" baseline="0" dirty="0" smtClean="0"/>
                        <a:t> Income </a:t>
                      </a:r>
                      <a:r>
                        <a:rPr lang="en-US" sz="3600" dirty="0" smtClean="0"/>
                        <a:t>Gains from Trade relative to Autarky</a:t>
                      </a:r>
                      <a:endParaRPr lang="en-US" sz="36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19243578"/>
                  </a:ext>
                </a:extLst>
              </a:tr>
              <a:tr h="443106">
                <a:tc>
                  <a:txBody>
                    <a:bodyPr/>
                    <a:lstStyle/>
                    <a:p>
                      <a:pPr algn="ctr"/>
                      <a:r>
                        <a:rPr lang="en-US" dirty="0" smtClean="0"/>
                        <a:t>Country</a:t>
                      </a:r>
                      <a:endParaRPr lang="en-US" dirty="0"/>
                    </a:p>
                  </a:txBody>
                  <a:tcPr anchor="ctr"/>
                </a:tc>
                <a:tc>
                  <a:txBody>
                    <a:bodyPr/>
                    <a:lstStyle/>
                    <a:p>
                      <a:pPr algn="ctr"/>
                      <a:r>
                        <a:rPr lang="en-US" dirty="0" smtClean="0"/>
                        <a:t>Aggregate</a:t>
                      </a:r>
                      <a:endParaRPr lang="en-US" dirty="0"/>
                    </a:p>
                  </a:txBody>
                  <a:tcPr anchor="ctr"/>
                </a:tc>
                <a:tc>
                  <a:txBody>
                    <a:bodyPr/>
                    <a:lstStyle/>
                    <a:p>
                      <a:pPr algn="ctr"/>
                      <a:r>
                        <a:rPr lang="en-US" dirty="0" smtClean="0"/>
                        <a:t>10th income percentile</a:t>
                      </a:r>
                      <a:endParaRPr lang="en-US" dirty="0"/>
                    </a:p>
                  </a:txBody>
                  <a:tcPr anchor="ctr"/>
                </a:tc>
                <a:tc>
                  <a:txBody>
                    <a:bodyPr/>
                    <a:lstStyle/>
                    <a:p>
                      <a:pPr algn="ctr"/>
                      <a:r>
                        <a:rPr lang="en-US" dirty="0" smtClean="0"/>
                        <a:t>90</a:t>
                      </a:r>
                      <a:r>
                        <a:rPr lang="en-US" baseline="30000" dirty="0" smtClean="0"/>
                        <a:t>th</a:t>
                      </a:r>
                      <a:r>
                        <a:rPr lang="en-US" dirty="0" smtClean="0"/>
                        <a:t> income percentile</a:t>
                      </a:r>
                      <a:endParaRPr lang="en-US" dirty="0"/>
                    </a:p>
                  </a:txBody>
                  <a:tcPr anchor="ctr"/>
                </a:tc>
                <a:extLst>
                  <a:ext uri="{0D108BD9-81ED-4DB2-BD59-A6C34878D82A}">
                    <a16:rowId xmlns:a16="http://schemas.microsoft.com/office/drawing/2014/main" val="3881742237"/>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US</a:t>
                      </a:r>
                      <a:endParaRPr lang="en-US" sz="18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800" kern="1200" dirty="0" smtClean="0">
                          <a:solidFill>
                            <a:schemeClr val="dk1"/>
                          </a:solidFill>
                          <a:latin typeface="+mn-lt"/>
                          <a:ea typeface="+mn-ea"/>
                          <a:cs typeface="+mn-cs"/>
                        </a:rPr>
                        <a:t>8%</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mn-lt"/>
                          <a:ea typeface="+mn-ea"/>
                          <a:cs typeface="+mn-cs"/>
                        </a:rPr>
                        <a:t>69%</a:t>
                      </a:r>
                      <a:endParaRPr lang="en-US" sz="1800"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mn-lt"/>
                          <a:ea typeface="+mn-ea"/>
                          <a:cs typeface="+mn-cs"/>
                        </a:rPr>
                        <a:t>4%</a:t>
                      </a:r>
                      <a:endParaRPr lang="en-US" sz="1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64037984"/>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UK</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694577226"/>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Germany</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908282588"/>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Canada</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679645628"/>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Mexico</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85252421"/>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Lithuania</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87%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054613563"/>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Hungary</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84%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4076121096"/>
                  </a:ext>
                </a:extLst>
              </a:tr>
              <a:tr h="197142">
                <a:tc>
                  <a:txBody>
                    <a:bodyPr/>
                    <a:lstStyle/>
                    <a:p>
                      <a:pPr marL="0" algn="ctr" defTabSz="914400" rtl="0" eaLnBrk="1" latinLnBrk="0" hangingPunct="1"/>
                      <a:endParaRPr lang="en-US" sz="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115104169"/>
                  </a:ext>
                </a:extLst>
              </a:tr>
              <a:tr h="457200">
                <a:tc>
                  <a:txBody>
                    <a:bodyPr/>
                    <a:lstStyle/>
                    <a:p>
                      <a:pPr marL="0" algn="ctr" defTabSz="914400" rtl="0" eaLnBrk="1" latinLnBrk="0" hangingPunct="1"/>
                      <a:r>
                        <a:rPr lang="en-US" sz="1800" kern="1200" dirty="0" smtClean="0">
                          <a:solidFill>
                            <a:schemeClr val="dk1"/>
                          </a:solidFill>
                          <a:latin typeface="+mn-lt"/>
                          <a:ea typeface="+mn-ea"/>
                          <a:cs typeface="+mn-cs"/>
                        </a:rPr>
                        <a:t>Average</a:t>
                      </a: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32%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814260318"/>
                  </a:ext>
                </a:extLst>
              </a:tr>
            </a:tbl>
          </a:graphicData>
        </a:graphic>
      </p:graphicFrame>
      <p:sp>
        <p:nvSpPr>
          <p:cNvPr id="5" name="TextBox 4"/>
          <p:cNvSpPr txBox="1"/>
          <p:nvPr/>
        </p:nvSpPr>
        <p:spPr>
          <a:xfrm>
            <a:off x="5536734" y="5622628"/>
            <a:ext cx="6236166" cy="923330"/>
          </a:xfrm>
          <a:prstGeom prst="rect">
            <a:avLst/>
          </a:prstGeom>
          <a:noFill/>
        </p:spPr>
        <p:txBody>
          <a:bodyPr wrap="square" rtlCol="0">
            <a:spAutoFit/>
          </a:bodyPr>
          <a:lstStyle/>
          <a:p>
            <a:r>
              <a:rPr lang="en-US" dirty="0" err="1">
                <a:solidFill>
                  <a:srgbClr val="FFFF00"/>
                </a:solidFill>
              </a:rPr>
              <a:t>Fajgelbaum</a:t>
            </a:r>
            <a:r>
              <a:rPr lang="en-US" dirty="0">
                <a:solidFill>
                  <a:srgbClr val="FFFF00"/>
                </a:solidFill>
              </a:rPr>
              <a:t>, Pablo D. and Amit K. </a:t>
            </a:r>
            <a:r>
              <a:rPr lang="en-US" dirty="0" err="1">
                <a:solidFill>
                  <a:srgbClr val="FFFF00"/>
                </a:solidFill>
              </a:rPr>
              <a:t>Khandelwal</a:t>
            </a:r>
            <a:r>
              <a:rPr lang="en-US" dirty="0">
                <a:solidFill>
                  <a:srgbClr val="FFFF00"/>
                </a:solidFill>
              </a:rPr>
              <a:t> (2016). Measuring the Unequal Gains from Trade. </a:t>
            </a:r>
            <a:r>
              <a:rPr lang="en-US" dirty="0" smtClean="0">
                <a:solidFill>
                  <a:srgbClr val="FFFF00"/>
                </a:solidFill>
              </a:rPr>
              <a:t>The Quarterly </a:t>
            </a:r>
            <a:r>
              <a:rPr lang="en-US" dirty="0">
                <a:solidFill>
                  <a:srgbClr val="FFFF00"/>
                </a:solidFill>
              </a:rPr>
              <a:t>Journal of Economics, 2016: 1113-1180.</a:t>
            </a:r>
          </a:p>
        </p:txBody>
      </p:sp>
    </p:spTree>
    <p:extLst>
      <p:ext uri="{BB962C8B-B14F-4D97-AF65-F5344CB8AC3E}">
        <p14:creationId xmlns:p14="http://schemas.microsoft.com/office/powerpoint/2010/main" val="1432326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a Tariff</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a:bodyPr>
          <a:lstStyle/>
          <a:p>
            <a:r>
              <a:rPr lang="en-US" sz="3200" dirty="0" smtClean="0">
                <a:solidFill>
                  <a:schemeClr val="bg1"/>
                </a:solidFill>
              </a:rPr>
              <a:t>Suppose a small country with a perfectly competitive market is initially importing a product</a:t>
            </a:r>
          </a:p>
          <a:p>
            <a:r>
              <a:rPr lang="en-US" sz="3200" dirty="0" smtClean="0">
                <a:solidFill>
                  <a:schemeClr val="bg1"/>
                </a:solidFill>
              </a:rPr>
              <a:t>Suppose the government implements a specific import tariff</a:t>
            </a:r>
          </a:p>
          <a:p>
            <a:pPr lvl="1"/>
            <a:r>
              <a:rPr lang="en-US" sz="2800" dirty="0" smtClean="0">
                <a:solidFill>
                  <a:schemeClr val="bg1"/>
                </a:solidFill>
              </a:rPr>
              <a:t>A tariff is a tax on an imported good </a:t>
            </a:r>
          </a:p>
          <a:p>
            <a:pPr lvl="1"/>
            <a:r>
              <a:rPr lang="en-US" sz="2800" dirty="0" smtClean="0">
                <a:solidFill>
                  <a:schemeClr val="bg1"/>
                </a:solidFill>
              </a:rPr>
              <a:t>It is collected by US customs when goods enter the country</a:t>
            </a:r>
          </a:p>
          <a:p>
            <a:pPr lvl="1"/>
            <a:r>
              <a:rPr lang="en-US" sz="2800" dirty="0" smtClean="0">
                <a:solidFill>
                  <a:schemeClr val="bg1"/>
                </a:solidFill>
              </a:rPr>
              <a:t>It seems as if it is paid for by the exporting firms …</a:t>
            </a:r>
          </a:p>
        </p:txBody>
      </p:sp>
    </p:spTree>
    <p:extLst>
      <p:ext uri="{BB962C8B-B14F-4D97-AF65-F5344CB8AC3E}">
        <p14:creationId xmlns:p14="http://schemas.microsoft.com/office/powerpoint/2010/main" val="3549494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2"/>
            <a:ext cx="10515600" cy="1325563"/>
          </a:xfrm>
        </p:spPr>
        <p:txBody>
          <a:bodyPr/>
          <a:lstStyle/>
          <a:p>
            <a:r>
              <a:rPr lang="en-US" dirty="0" smtClean="0">
                <a:solidFill>
                  <a:schemeClr val="bg1"/>
                </a:solidFill>
              </a:rPr>
              <a:t>Effects of a Tariff: Small Country Case</a:t>
            </a:r>
            <a:endParaRPr lang="en-US" dirty="0">
              <a:solidFill>
                <a:schemeClr val="bg1"/>
              </a:solidFill>
            </a:endParaRPr>
          </a:p>
        </p:txBody>
      </p:sp>
      <p:sp>
        <p:nvSpPr>
          <p:cNvPr id="3" name="Content Placeholder 2"/>
          <p:cNvSpPr>
            <a:spLocks noGrp="1"/>
          </p:cNvSpPr>
          <p:nvPr>
            <p:ph idx="1"/>
          </p:nvPr>
        </p:nvSpPr>
        <p:spPr>
          <a:xfrm>
            <a:off x="838200" y="1413285"/>
            <a:ext cx="4997521" cy="4351338"/>
          </a:xfrm>
        </p:spPr>
        <p:txBody>
          <a:bodyPr>
            <a:normAutofit lnSpcReduction="10000"/>
          </a:bodyPr>
          <a:lstStyle/>
          <a:p>
            <a:r>
              <a:rPr lang="en-US" sz="3200" dirty="0" smtClean="0">
                <a:solidFill>
                  <a:schemeClr val="bg1"/>
                </a:solidFill>
                <a:sym typeface="Wingdings" panose="05000000000000000000" pitchFamily="2" charset="2"/>
              </a:rPr>
              <a:t>Let the Tariff = T ($/</a:t>
            </a:r>
            <a:r>
              <a:rPr lang="en-US" sz="3200" dirty="0" err="1" smtClean="0">
                <a:solidFill>
                  <a:schemeClr val="bg1"/>
                </a:solidFill>
                <a:sym typeface="Wingdings" panose="05000000000000000000" pitchFamily="2" charset="2"/>
              </a:rPr>
              <a:t>lb</a:t>
            </a:r>
            <a:r>
              <a:rPr lang="en-US" sz="3200" dirty="0" smtClean="0">
                <a:solidFill>
                  <a:schemeClr val="bg1"/>
                </a:solidFill>
                <a:sym typeface="Wingdings" panose="05000000000000000000" pitchFamily="2" charset="2"/>
              </a:rPr>
              <a:t>)</a:t>
            </a:r>
          </a:p>
          <a:p>
            <a:r>
              <a:rPr lang="en-US" sz="3200" dirty="0" smtClean="0">
                <a:solidFill>
                  <a:schemeClr val="bg1"/>
                </a:solidFill>
                <a:sym typeface="Wingdings" panose="05000000000000000000" pitchFamily="2" charset="2"/>
              </a:rPr>
              <a:t>The price rises by the full amount of the tariff, such that</a:t>
            </a:r>
          </a:p>
          <a:p>
            <a:pPr lvl="1"/>
            <a:r>
              <a:rPr lang="en-US" sz="3200" dirty="0" smtClean="0">
                <a:solidFill>
                  <a:schemeClr val="bg1"/>
                </a:solidFill>
                <a:sym typeface="Wingdings" panose="05000000000000000000" pitchFamily="2" charset="2"/>
              </a:rPr>
              <a:t>P</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  T   =  P</a:t>
            </a:r>
            <a:r>
              <a:rPr lang="en-US" sz="3200" baseline="-25000" dirty="0" smtClean="0">
                <a:solidFill>
                  <a:schemeClr val="bg1"/>
                </a:solidFill>
                <a:sym typeface="Wingdings" panose="05000000000000000000" pitchFamily="2" charset="2"/>
              </a:rPr>
              <a:t>IM</a:t>
            </a:r>
          </a:p>
          <a:p>
            <a:r>
              <a:rPr lang="en-US" sz="3200" dirty="0" smtClean="0">
                <a:solidFill>
                  <a:schemeClr val="bg1"/>
                </a:solidFill>
                <a:sym typeface="Wingdings" panose="05000000000000000000" pitchFamily="2" charset="2"/>
              </a:rPr>
              <a:t>Supply rises, S</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to S</a:t>
            </a:r>
            <a:r>
              <a:rPr lang="en-US" sz="3200" baseline="-25000" dirty="0" smtClean="0">
                <a:solidFill>
                  <a:schemeClr val="bg1"/>
                </a:solidFill>
                <a:sym typeface="Wingdings" panose="05000000000000000000" pitchFamily="2" charset="2"/>
              </a:rPr>
              <a:t>T</a:t>
            </a:r>
            <a:r>
              <a:rPr lang="en-US" sz="3200" dirty="0" smtClean="0">
                <a:solidFill>
                  <a:schemeClr val="bg1"/>
                </a:solidFill>
                <a:sym typeface="Wingdings" panose="05000000000000000000" pitchFamily="2" charset="2"/>
              </a:rPr>
              <a:t>;</a:t>
            </a:r>
          </a:p>
          <a:p>
            <a:r>
              <a:rPr lang="en-US" sz="3200" dirty="0">
                <a:solidFill>
                  <a:schemeClr val="bg1"/>
                </a:solidFill>
                <a:sym typeface="Wingdings" panose="05000000000000000000" pitchFamily="2" charset="2"/>
              </a:rPr>
              <a:t>D</a:t>
            </a:r>
            <a:r>
              <a:rPr lang="en-US" sz="3200" dirty="0" smtClean="0">
                <a:solidFill>
                  <a:schemeClr val="bg1"/>
                </a:solidFill>
                <a:sym typeface="Wingdings" panose="05000000000000000000" pitchFamily="2" charset="2"/>
              </a:rPr>
              <a:t>emand falls, D</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to D</a:t>
            </a:r>
            <a:r>
              <a:rPr lang="en-US" sz="3200" baseline="-25000" dirty="0" smtClean="0">
                <a:solidFill>
                  <a:schemeClr val="bg1"/>
                </a:solidFill>
                <a:sym typeface="Wingdings" panose="05000000000000000000" pitchFamily="2" charset="2"/>
              </a:rPr>
              <a:t>T</a:t>
            </a:r>
            <a:r>
              <a:rPr lang="en-US" sz="3200" dirty="0" smtClean="0">
                <a:solidFill>
                  <a:schemeClr val="bg1"/>
                </a:solidFill>
                <a:sym typeface="Wingdings" panose="05000000000000000000" pitchFamily="2" charset="2"/>
              </a:rPr>
              <a:t> </a:t>
            </a:r>
          </a:p>
          <a:p>
            <a:r>
              <a:rPr lang="en-US" sz="3200" dirty="0" smtClean="0">
                <a:solidFill>
                  <a:schemeClr val="bg1"/>
                </a:solidFill>
                <a:sym typeface="Wingdings" panose="05000000000000000000" pitchFamily="2" charset="2"/>
              </a:rPr>
              <a:t>Imports fall from D</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 S</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to D</a:t>
            </a:r>
            <a:r>
              <a:rPr lang="en-US" sz="3200" baseline="-25000" dirty="0" smtClean="0">
                <a:solidFill>
                  <a:schemeClr val="bg1"/>
                </a:solidFill>
                <a:sym typeface="Wingdings" panose="05000000000000000000" pitchFamily="2" charset="2"/>
              </a:rPr>
              <a:t>T</a:t>
            </a:r>
            <a:r>
              <a:rPr lang="en-US" sz="3200" dirty="0" smtClean="0">
                <a:solidFill>
                  <a:schemeClr val="bg1"/>
                </a:solidFill>
                <a:sym typeface="Wingdings" panose="05000000000000000000" pitchFamily="2" charset="2"/>
              </a:rPr>
              <a:t> - S</a:t>
            </a:r>
            <a:r>
              <a:rPr lang="en-US" sz="3200" baseline="-25000" dirty="0" smtClean="0">
                <a:solidFill>
                  <a:schemeClr val="bg1"/>
                </a:solidFill>
                <a:sym typeface="Wingdings" panose="05000000000000000000" pitchFamily="2" charset="2"/>
              </a:rPr>
              <a:t>T</a:t>
            </a:r>
            <a:endParaRPr lang="en-US" sz="3200" baseline="-25000" dirty="0">
              <a:solidFill>
                <a:srgbClr val="FFFF00"/>
              </a:solidFill>
            </a:endParaRPr>
          </a:p>
          <a:p>
            <a:pPr marL="0" indent="0">
              <a:buNone/>
            </a:pPr>
            <a:endParaRPr lang="en-US" sz="3200" dirty="0" smtClean="0">
              <a:solidFill>
                <a:srgbClr val="FFFF00"/>
              </a:solidFill>
            </a:endParaRPr>
          </a:p>
        </p:txBody>
      </p:sp>
      <p:pic>
        <p:nvPicPr>
          <p:cNvPr id="4" name="Picture 3"/>
          <p:cNvPicPr>
            <a:picLocks noChangeAspect="1"/>
          </p:cNvPicPr>
          <p:nvPr/>
        </p:nvPicPr>
        <p:blipFill>
          <a:blip r:embed="rId2"/>
          <a:stretch>
            <a:fillRect/>
          </a:stretch>
        </p:blipFill>
        <p:spPr>
          <a:xfrm>
            <a:off x="6096000" y="1365504"/>
            <a:ext cx="5703736" cy="4871660"/>
          </a:xfrm>
          <a:prstGeom prst="rect">
            <a:avLst/>
          </a:prstGeom>
        </p:spPr>
      </p:pic>
    </p:spTree>
    <p:extLst>
      <p:ext uri="{BB962C8B-B14F-4D97-AF65-F5344CB8AC3E}">
        <p14:creationId xmlns:p14="http://schemas.microsoft.com/office/powerpoint/2010/main" val="280122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846121"/>
          </a:xfrm>
        </p:spPr>
        <p:txBody>
          <a:bodyPr anchor="t" anchorCtr="0"/>
          <a:lstStyle/>
          <a:p>
            <a:pPr algn="ctr"/>
            <a:r>
              <a:rPr lang="en-US" dirty="0" smtClean="0">
                <a:solidFill>
                  <a:schemeClr val="bg1"/>
                </a:solidFill>
              </a:rPr>
              <a:t>Recent US Trade Policy Actions</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lnSpcReduction="10000"/>
          </a:bodyPr>
          <a:lstStyle/>
          <a:p>
            <a:r>
              <a:rPr lang="en-US" sz="3200" dirty="0" smtClean="0">
                <a:solidFill>
                  <a:schemeClr val="bg1"/>
                </a:solidFill>
              </a:rPr>
              <a:t>Growing concern about globalization and international trade</a:t>
            </a:r>
          </a:p>
          <a:p>
            <a:r>
              <a:rPr lang="en-US" sz="3200" dirty="0" smtClean="0">
                <a:solidFill>
                  <a:schemeClr val="bg1"/>
                </a:solidFill>
              </a:rPr>
              <a:t>Some, especially economists, claim that free trade with other countries is largely beneficial for the country</a:t>
            </a:r>
          </a:p>
          <a:p>
            <a:r>
              <a:rPr lang="en-US" sz="3200" dirty="0" smtClean="0">
                <a:solidFill>
                  <a:schemeClr val="bg1"/>
                </a:solidFill>
              </a:rPr>
              <a:t>Others, especially labor unions and US firms that compete with imported goods, claim that the country is harmed because of international trade</a:t>
            </a:r>
          </a:p>
          <a:p>
            <a:r>
              <a:rPr lang="en-US" sz="3200" dirty="0" smtClean="0">
                <a:solidFill>
                  <a:schemeClr val="bg1"/>
                </a:solidFill>
              </a:rPr>
              <a:t>Since China entered the World Trade Organization (WTO) in 2001, it has been singled out as contributing to harmful trade. </a:t>
            </a:r>
          </a:p>
        </p:txBody>
      </p:sp>
    </p:spTree>
    <p:extLst>
      <p:ext uri="{BB962C8B-B14F-4D97-AF65-F5344CB8AC3E}">
        <p14:creationId xmlns:p14="http://schemas.microsoft.com/office/powerpoint/2010/main" val="3731550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2"/>
            <a:ext cx="10515600" cy="1325563"/>
          </a:xfrm>
        </p:spPr>
        <p:txBody>
          <a:bodyPr/>
          <a:lstStyle/>
          <a:p>
            <a:r>
              <a:rPr lang="en-US" dirty="0" smtClean="0">
                <a:solidFill>
                  <a:schemeClr val="bg1"/>
                </a:solidFill>
              </a:rPr>
              <a:t>Effects of a Tariff: Small Country Case</a:t>
            </a:r>
            <a:endParaRPr lang="en-US" dirty="0">
              <a:solidFill>
                <a:schemeClr val="bg1"/>
              </a:solidFill>
            </a:endParaRPr>
          </a:p>
        </p:txBody>
      </p:sp>
      <p:sp>
        <p:nvSpPr>
          <p:cNvPr id="3" name="Content Placeholder 2"/>
          <p:cNvSpPr>
            <a:spLocks noGrp="1"/>
          </p:cNvSpPr>
          <p:nvPr>
            <p:ph idx="1"/>
          </p:nvPr>
        </p:nvSpPr>
        <p:spPr>
          <a:xfrm>
            <a:off x="838200" y="1413284"/>
            <a:ext cx="4997521" cy="4756927"/>
          </a:xfrm>
        </p:spPr>
        <p:txBody>
          <a:bodyPr>
            <a:normAutofit fontScale="85000" lnSpcReduction="20000"/>
          </a:bodyPr>
          <a:lstStyle/>
          <a:p>
            <a:r>
              <a:rPr lang="en-US" sz="3200" dirty="0" smtClean="0">
                <a:solidFill>
                  <a:schemeClr val="bg1"/>
                </a:solidFill>
              </a:rPr>
              <a:t>Welfare </a:t>
            </a:r>
            <a:r>
              <a:rPr lang="en-US" sz="3200" dirty="0">
                <a:solidFill>
                  <a:schemeClr val="bg1"/>
                </a:solidFill>
              </a:rPr>
              <a:t>Effects of </a:t>
            </a:r>
            <a:r>
              <a:rPr lang="en-US" sz="3200" dirty="0" smtClean="0">
                <a:solidFill>
                  <a:schemeClr val="bg1"/>
                </a:solidFill>
              </a:rPr>
              <a:t>the tariff</a:t>
            </a:r>
            <a:endParaRPr lang="en-US" sz="3200" dirty="0">
              <a:solidFill>
                <a:schemeClr val="bg1"/>
              </a:solidFill>
            </a:endParaRPr>
          </a:p>
          <a:p>
            <a:r>
              <a:rPr lang="en-US" sz="3200" dirty="0">
                <a:solidFill>
                  <a:schemeClr val="bg1"/>
                </a:solidFill>
              </a:rPr>
              <a:t>ΔCS = </a:t>
            </a:r>
            <a:r>
              <a:rPr lang="en-US" sz="3200" dirty="0" smtClean="0">
                <a:solidFill>
                  <a:schemeClr val="bg1"/>
                </a:solidFill>
              </a:rPr>
              <a:t> - (a + b + c + d)</a:t>
            </a:r>
            <a:endParaRPr lang="en-US" sz="3200" dirty="0">
              <a:solidFill>
                <a:schemeClr val="bg1"/>
              </a:solidFill>
            </a:endParaRPr>
          </a:p>
          <a:p>
            <a:r>
              <a:rPr lang="en-US" sz="3200" dirty="0">
                <a:solidFill>
                  <a:schemeClr val="bg1"/>
                </a:solidFill>
              </a:rPr>
              <a:t>ΔPS = </a:t>
            </a:r>
            <a:r>
              <a:rPr lang="en-US" sz="3200" dirty="0" smtClean="0">
                <a:solidFill>
                  <a:schemeClr val="bg1"/>
                </a:solidFill>
              </a:rPr>
              <a:t> + a </a:t>
            </a:r>
          </a:p>
          <a:p>
            <a:r>
              <a:rPr lang="en-US" sz="3200" dirty="0" smtClean="0">
                <a:solidFill>
                  <a:schemeClr val="bg1"/>
                </a:solidFill>
              </a:rPr>
              <a:t>ΔGR </a:t>
            </a:r>
            <a:r>
              <a:rPr lang="en-US" sz="3200" dirty="0">
                <a:solidFill>
                  <a:schemeClr val="bg1"/>
                </a:solidFill>
              </a:rPr>
              <a:t>=  </a:t>
            </a:r>
            <a:r>
              <a:rPr lang="en-US" sz="3200" dirty="0" smtClean="0">
                <a:solidFill>
                  <a:schemeClr val="bg1"/>
                </a:solidFill>
              </a:rPr>
              <a:t>+ c</a:t>
            </a:r>
            <a:endParaRPr lang="en-US" sz="3200" dirty="0">
              <a:solidFill>
                <a:schemeClr val="bg1"/>
              </a:solidFill>
            </a:endParaRPr>
          </a:p>
          <a:p>
            <a:r>
              <a:rPr lang="en-US" sz="3200" dirty="0" smtClean="0">
                <a:solidFill>
                  <a:schemeClr val="bg1"/>
                </a:solidFill>
              </a:rPr>
              <a:t>ΔMW </a:t>
            </a:r>
            <a:r>
              <a:rPr lang="en-US" sz="3200" dirty="0">
                <a:solidFill>
                  <a:schemeClr val="bg1"/>
                </a:solidFill>
              </a:rPr>
              <a:t>= </a:t>
            </a:r>
            <a:r>
              <a:rPr lang="en-US" sz="3200" dirty="0" smtClean="0">
                <a:solidFill>
                  <a:schemeClr val="bg1"/>
                </a:solidFill>
              </a:rPr>
              <a:t> - b - d </a:t>
            </a:r>
            <a:endParaRPr lang="en-US" sz="3200" dirty="0">
              <a:solidFill>
                <a:schemeClr val="bg1"/>
              </a:solidFill>
            </a:endParaRPr>
          </a:p>
          <a:p>
            <a:endParaRPr lang="en-US" sz="3200" dirty="0">
              <a:solidFill>
                <a:schemeClr val="bg1"/>
              </a:solidFill>
            </a:endParaRPr>
          </a:p>
          <a:p>
            <a:r>
              <a:rPr lang="en-US" sz="3200" dirty="0">
                <a:solidFill>
                  <a:schemeClr val="bg1"/>
                </a:solidFill>
              </a:rPr>
              <a:t>Consumers </a:t>
            </a:r>
            <a:r>
              <a:rPr lang="en-US" sz="3200" dirty="0" smtClean="0">
                <a:solidFill>
                  <a:schemeClr val="bg1"/>
                </a:solidFill>
              </a:rPr>
              <a:t>lose</a:t>
            </a:r>
            <a:endParaRPr lang="en-US" sz="3200" dirty="0">
              <a:solidFill>
                <a:schemeClr val="bg1"/>
              </a:solidFill>
            </a:endParaRPr>
          </a:p>
          <a:p>
            <a:r>
              <a:rPr lang="en-US" sz="3200" dirty="0">
                <a:solidFill>
                  <a:schemeClr val="bg1"/>
                </a:solidFill>
              </a:rPr>
              <a:t>Import-competing producers </a:t>
            </a:r>
            <a:r>
              <a:rPr lang="en-US" sz="3200" dirty="0" smtClean="0">
                <a:solidFill>
                  <a:schemeClr val="bg1"/>
                </a:solidFill>
              </a:rPr>
              <a:t>benefit</a:t>
            </a:r>
          </a:p>
          <a:p>
            <a:r>
              <a:rPr lang="en-US" sz="3200" dirty="0" smtClean="0">
                <a:solidFill>
                  <a:schemeClr val="bg1"/>
                </a:solidFill>
              </a:rPr>
              <a:t>Taxpayers benefit</a:t>
            </a:r>
            <a:endParaRPr lang="en-US" sz="3200" dirty="0">
              <a:solidFill>
                <a:schemeClr val="bg1"/>
              </a:solidFill>
            </a:endParaRPr>
          </a:p>
          <a:p>
            <a:r>
              <a:rPr lang="en-US" sz="3200" dirty="0">
                <a:solidFill>
                  <a:schemeClr val="bg1"/>
                </a:solidFill>
              </a:rPr>
              <a:t>National welfare </a:t>
            </a:r>
            <a:r>
              <a:rPr lang="en-US" sz="3200" dirty="0" smtClean="0">
                <a:solidFill>
                  <a:schemeClr val="bg1"/>
                </a:solidFill>
              </a:rPr>
              <a:t>falls</a:t>
            </a:r>
            <a:endParaRPr lang="en-US" sz="3200" dirty="0">
              <a:solidFill>
                <a:schemeClr val="bg1"/>
              </a:solidFill>
            </a:endParaRPr>
          </a:p>
          <a:p>
            <a:pPr marL="0" indent="0">
              <a:buNone/>
            </a:pPr>
            <a:endParaRPr lang="en-US" sz="3200" dirty="0">
              <a:solidFill>
                <a:srgbClr val="FFFF00"/>
              </a:solidFill>
            </a:endParaRPr>
          </a:p>
          <a:p>
            <a:pPr marL="0" indent="0">
              <a:buNone/>
            </a:pPr>
            <a:endParaRPr lang="en-US" sz="3200" dirty="0" smtClean="0">
              <a:solidFill>
                <a:srgbClr val="FFFF00"/>
              </a:solidFill>
            </a:endParaRPr>
          </a:p>
        </p:txBody>
      </p:sp>
      <p:pic>
        <p:nvPicPr>
          <p:cNvPr id="5" name="Picture 4"/>
          <p:cNvPicPr>
            <a:picLocks noChangeAspect="1"/>
          </p:cNvPicPr>
          <p:nvPr/>
        </p:nvPicPr>
        <p:blipFill>
          <a:blip r:embed="rId2"/>
          <a:stretch>
            <a:fillRect/>
          </a:stretch>
        </p:blipFill>
        <p:spPr>
          <a:xfrm>
            <a:off x="6096000" y="1413283"/>
            <a:ext cx="5791200" cy="4946365"/>
          </a:xfrm>
          <a:prstGeom prst="rect">
            <a:avLst/>
          </a:prstGeom>
        </p:spPr>
      </p:pic>
    </p:spTree>
    <p:extLst>
      <p:ext uri="{BB962C8B-B14F-4D97-AF65-F5344CB8AC3E}">
        <p14:creationId xmlns:p14="http://schemas.microsoft.com/office/powerpoint/2010/main" val="3114575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a Tariff</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a:bodyPr>
          <a:lstStyle/>
          <a:p>
            <a:r>
              <a:rPr lang="en-US" sz="3200" dirty="0" smtClean="0">
                <a:solidFill>
                  <a:schemeClr val="bg1"/>
                </a:solidFill>
              </a:rPr>
              <a:t>Tariffs are harmful for a country</a:t>
            </a:r>
          </a:p>
          <a:p>
            <a:pPr lvl="1"/>
            <a:r>
              <a:rPr lang="en-US" sz="2800" dirty="0" smtClean="0">
                <a:solidFill>
                  <a:schemeClr val="bg1"/>
                </a:solidFill>
              </a:rPr>
              <a:t>MW decreases (economic efficiency worsens)</a:t>
            </a:r>
          </a:p>
          <a:p>
            <a:pPr lvl="1"/>
            <a:r>
              <a:rPr lang="en-US" sz="2800" dirty="0" smtClean="0">
                <a:solidFill>
                  <a:schemeClr val="bg1"/>
                </a:solidFill>
              </a:rPr>
              <a:t>Consumers pay higher prices and consume less</a:t>
            </a:r>
          </a:p>
          <a:p>
            <a:pPr lvl="1"/>
            <a:r>
              <a:rPr lang="en-US" sz="2800" dirty="0" smtClean="0">
                <a:solidFill>
                  <a:schemeClr val="bg1"/>
                </a:solidFill>
              </a:rPr>
              <a:t>Note that home consumers pay the tariff, not the foreign firms</a:t>
            </a:r>
          </a:p>
          <a:p>
            <a:r>
              <a:rPr lang="en-US" sz="3200" dirty="0" smtClean="0">
                <a:solidFill>
                  <a:schemeClr val="bg1"/>
                </a:solidFill>
              </a:rPr>
              <a:t>But, tariffs are good for some</a:t>
            </a:r>
          </a:p>
          <a:p>
            <a:pPr lvl="1"/>
            <a:r>
              <a:rPr lang="en-US" sz="2800" dirty="0" smtClean="0">
                <a:solidFill>
                  <a:schemeClr val="bg1"/>
                </a:solidFill>
              </a:rPr>
              <a:t>Import-competing </a:t>
            </a:r>
            <a:r>
              <a:rPr lang="en-US" sz="2800" dirty="0">
                <a:solidFill>
                  <a:schemeClr val="bg1"/>
                </a:solidFill>
              </a:rPr>
              <a:t>firms </a:t>
            </a:r>
            <a:r>
              <a:rPr lang="en-US" sz="2800" dirty="0" smtClean="0">
                <a:solidFill>
                  <a:schemeClr val="bg1"/>
                </a:solidFill>
              </a:rPr>
              <a:t>increase </a:t>
            </a:r>
            <a:r>
              <a:rPr lang="en-US" sz="2800" dirty="0">
                <a:solidFill>
                  <a:schemeClr val="bg1"/>
                </a:solidFill>
              </a:rPr>
              <a:t>output and </a:t>
            </a:r>
            <a:r>
              <a:rPr lang="en-US" sz="2800" dirty="0" smtClean="0">
                <a:solidFill>
                  <a:schemeClr val="bg1"/>
                </a:solidFill>
              </a:rPr>
              <a:t>hire workers</a:t>
            </a:r>
          </a:p>
          <a:p>
            <a:pPr lvl="2"/>
            <a:r>
              <a:rPr lang="en-US" sz="2400" dirty="0" smtClean="0">
                <a:solidFill>
                  <a:schemeClr val="bg1"/>
                </a:solidFill>
              </a:rPr>
              <a:t>Tariffs reduce competition; increases home monopoly power</a:t>
            </a:r>
          </a:p>
          <a:p>
            <a:pPr lvl="1"/>
            <a:r>
              <a:rPr lang="en-US" sz="2800" dirty="0" smtClean="0">
                <a:solidFill>
                  <a:schemeClr val="bg1"/>
                </a:solidFill>
              </a:rPr>
              <a:t>Tariff revenue is collected and used for public goods</a:t>
            </a:r>
          </a:p>
          <a:p>
            <a:pPr lvl="2"/>
            <a:r>
              <a:rPr lang="en-US" sz="2400" dirty="0" smtClean="0">
                <a:solidFill>
                  <a:schemeClr val="bg1"/>
                </a:solidFill>
              </a:rPr>
              <a:t>Taxpayers/citizens benefit</a:t>
            </a:r>
            <a:endParaRPr lang="en-US" sz="2400" dirty="0">
              <a:solidFill>
                <a:schemeClr val="bg1"/>
              </a:solidFill>
            </a:endParaRPr>
          </a:p>
          <a:p>
            <a:pPr lvl="1"/>
            <a:endParaRPr lang="en-US" sz="2800" dirty="0" smtClean="0">
              <a:solidFill>
                <a:schemeClr val="bg1"/>
              </a:solidFill>
            </a:endParaRPr>
          </a:p>
        </p:txBody>
      </p:sp>
    </p:spTree>
    <p:extLst>
      <p:ext uri="{BB962C8B-B14F-4D97-AF65-F5344CB8AC3E}">
        <p14:creationId xmlns:p14="http://schemas.microsoft.com/office/powerpoint/2010/main" val="148856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a Tariff</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lnSpcReduction="10000"/>
          </a:bodyPr>
          <a:lstStyle/>
          <a:p>
            <a:r>
              <a:rPr lang="en-US" sz="3200" dirty="0" smtClean="0">
                <a:solidFill>
                  <a:schemeClr val="bg1"/>
                </a:solidFill>
              </a:rPr>
              <a:t>Benefits from Tariffs are visible</a:t>
            </a:r>
          </a:p>
          <a:p>
            <a:pPr lvl="1"/>
            <a:r>
              <a:rPr lang="en-US" sz="2800" dirty="0" smtClean="0">
                <a:solidFill>
                  <a:srgbClr val="FFFF00"/>
                </a:solidFill>
              </a:rPr>
              <a:t>Hundreds of import-competing firms </a:t>
            </a:r>
            <a:r>
              <a:rPr lang="en-US" sz="2800" dirty="0" smtClean="0">
                <a:solidFill>
                  <a:schemeClr val="bg1"/>
                </a:solidFill>
              </a:rPr>
              <a:t>knowingly benefit from tariffs </a:t>
            </a:r>
          </a:p>
          <a:p>
            <a:pPr lvl="1"/>
            <a:r>
              <a:rPr lang="en-US" sz="2800" dirty="0" smtClean="0">
                <a:solidFill>
                  <a:srgbClr val="FFFF00"/>
                </a:solidFill>
              </a:rPr>
              <a:t>Thousands of workers </a:t>
            </a:r>
            <a:r>
              <a:rPr lang="en-US" sz="2800" dirty="0" smtClean="0">
                <a:solidFill>
                  <a:schemeClr val="bg1"/>
                </a:solidFill>
              </a:rPr>
              <a:t>in same industries know their jobs are secured</a:t>
            </a:r>
          </a:p>
          <a:p>
            <a:pPr lvl="1"/>
            <a:r>
              <a:rPr lang="en-US" sz="2800" dirty="0" smtClean="0">
                <a:solidFill>
                  <a:schemeClr val="bg1"/>
                </a:solidFill>
              </a:rPr>
              <a:t>The government notices increased tariff revenues</a:t>
            </a:r>
          </a:p>
          <a:p>
            <a:r>
              <a:rPr lang="en-US" sz="3200" dirty="0" smtClean="0">
                <a:solidFill>
                  <a:schemeClr val="bg1"/>
                </a:solidFill>
              </a:rPr>
              <a:t>Losses from tariffs are invisible</a:t>
            </a:r>
          </a:p>
          <a:p>
            <a:pPr lvl="1"/>
            <a:r>
              <a:rPr lang="en-US" sz="2800" dirty="0" smtClean="0">
                <a:solidFill>
                  <a:schemeClr val="bg1"/>
                </a:solidFill>
              </a:rPr>
              <a:t>Walmart Effect – toasters, microwaves, furniture, clothing, etc. all cost just a little bit more for </a:t>
            </a:r>
            <a:r>
              <a:rPr lang="en-US" sz="2800" dirty="0" smtClean="0">
                <a:solidFill>
                  <a:srgbClr val="FFFF00"/>
                </a:solidFill>
              </a:rPr>
              <a:t>hundreds of millions of consumers </a:t>
            </a:r>
            <a:r>
              <a:rPr lang="en-US" sz="2800" dirty="0" smtClean="0">
                <a:solidFill>
                  <a:schemeClr val="bg1"/>
                </a:solidFill>
              </a:rPr>
              <a:t>because of trade.  But not enough for any one person to notice.</a:t>
            </a:r>
          </a:p>
          <a:p>
            <a:pPr lvl="1"/>
            <a:endParaRPr lang="en-US" sz="2800" dirty="0">
              <a:solidFill>
                <a:schemeClr val="bg1"/>
              </a:solidFill>
            </a:endParaRPr>
          </a:p>
          <a:p>
            <a:pPr lvl="1"/>
            <a:endParaRPr lang="en-US" sz="2800" dirty="0" smtClean="0">
              <a:solidFill>
                <a:schemeClr val="bg1"/>
              </a:solidFill>
            </a:endParaRPr>
          </a:p>
        </p:txBody>
      </p:sp>
    </p:spTree>
    <p:extLst>
      <p:ext uri="{BB962C8B-B14F-4D97-AF65-F5344CB8AC3E}">
        <p14:creationId xmlns:p14="http://schemas.microsoft.com/office/powerpoint/2010/main" val="3306578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a Tariff</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lnSpcReduction="10000"/>
          </a:bodyPr>
          <a:lstStyle/>
          <a:p>
            <a:r>
              <a:rPr lang="en-US" sz="3200" dirty="0" smtClean="0">
                <a:solidFill>
                  <a:schemeClr val="bg1"/>
                </a:solidFill>
              </a:rPr>
              <a:t>Recall the Trojan Story earlier in the class</a:t>
            </a:r>
          </a:p>
          <a:p>
            <a:r>
              <a:rPr lang="en-US" dirty="0">
                <a:solidFill>
                  <a:schemeClr val="bg1"/>
                </a:solidFill>
              </a:rPr>
              <a:t>The effects of the tariff are similar to the Trojan program.  It transfers money from lots of consumers, who will never notice, to the pockets of domestic firms who are granted more monopoly power in their industry.</a:t>
            </a:r>
          </a:p>
          <a:p>
            <a:r>
              <a:rPr lang="en-US" dirty="0" smtClean="0">
                <a:solidFill>
                  <a:schemeClr val="bg1"/>
                </a:solidFill>
              </a:rPr>
              <a:t>A firm cannot legally hire someone to write a computer program to transfer a small amount of money from every depositor, even though the depositor would never notice it.  </a:t>
            </a:r>
          </a:p>
          <a:p>
            <a:r>
              <a:rPr lang="en-US" dirty="0" smtClean="0">
                <a:solidFill>
                  <a:schemeClr val="bg1"/>
                </a:solidFill>
              </a:rPr>
              <a:t>A firm can legally hire a lobbying firm to convince legislators to raise a tariff on imports that are competing with one’s domestically produced product.  </a:t>
            </a:r>
          </a:p>
        </p:txBody>
      </p:sp>
    </p:spTree>
    <p:extLst>
      <p:ext uri="{BB962C8B-B14F-4D97-AF65-F5344CB8AC3E}">
        <p14:creationId xmlns:p14="http://schemas.microsoft.com/office/powerpoint/2010/main" val="2946659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Effective Lobbying</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a:bodyPr>
          <a:lstStyle/>
          <a:p>
            <a:r>
              <a:rPr lang="en-US" sz="3200" dirty="0" smtClean="0">
                <a:solidFill>
                  <a:schemeClr val="bg1"/>
                </a:solidFill>
              </a:rPr>
              <a:t>To make lobbying effective it is important to convince legislators and the people that the tariff is good for the country (even if this is factually false)</a:t>
            </a:r>
          </a:p>
          <a:p>
            <a:pPr lvl="1"/>
            <a:r>
              <a:rPr lang="en-US" dirty="0" smtClean="0">
                <a:solidFill>
                  <a:schemeClr val="bg1"/>
                </a:solidFill>
              </a:rPr>
              <a:t>Emphasize business success with tariffs</a:t>
            </a:r>
          </a:p>
          <a:p>
            <a:pPr lvl="1"/>
            <a:r>
              <a:rPr lang="en-US" dirty="0" smtClean="0">
                <a:solidFill>
                  <a:schemeClr val="bg1"/>
                </a:solidFill>
              </a:rPr>
              <a:t>Emphasize job gains </a:t>
            </a:r>
          </a:p>
          <a:p>
            <a:pPr lvl="1"/>
            <a:r>
              <a:rPr lang="en-US" dirty="0" smtClean="0">
                <a:solidFill>
                  <a:schemeClr val="bg1"/>
                </a:solidFill>
              </a:rPr>
              <a:t>Emphasize unfair practices of foreign firms and governments </a:t>
            </a:r>
          </a:p>
          <a:p>
            <a:pPr lvl="2"/>
            <a:r>
              <a:rPr lang="en-US" dirty="0" smtClean="0">
                <a:solidFill>
                  <a:schemeClr val="bg1"/>
                </a:solidFill>
              </a:rPr>
              <a:t>Very low foreign wages, poor working conditions, export subsidies, etc.</a:t>
            </a:r>
          </a:p>
          <a:p>
            <a:pPr lvl="1"/>
            <a:r>
              <a:rPr lang="en-US" dirty="0" smtClean="0">
                <a:solidFill>
                  <a:schemeClr val="bg1"/>
                </a:solidFill>
              </a:rPr>
              <a:t>Minimize costs to consumers (if it is ever brought up) </a:t>
            </a:r>
            <a:r>
              <a:rPr lang="en-US" dirty="0" smtClean="0">
                <a:solidFill>
                  <a:srgbClr val="FFFF00"/>
                </a:solidFill>
              </a:rPr>
              <a:t>See next slide</a:t>
            </a:r>
            <a:r>
              <a:rPr lang="en-US" dirty="0" smtClean="0">
                <a:solidFill>
                  <a:schemeClr val="bg1"/>
                </a:solidFill>
              </a:rPr>
              <a:t>.</a:t>
            </a:r>
          </a:p>
          <a:p>
            <a:r>
              <a:rPr lang="en-US" dirty="0" smtClean="0">
                <a:solidFill>
                  <a:schemeClr val="bg1"/>
                </a:solidFill>
              </a:rPr>
              <a:t>A majority of people can then be convinced that the action is “good for the country” despite economic arguments to the contrary.</a:t>
            </a:r>
          </a:p>
        </p:txBody>
      </p:sp>
    </p:spTree>
    <p:extLst>
      <p:ext uri="{BB962C8B-B14F-4D97-AF65-F5344CB8AC3E}">
        <p14:creationId xmlns:p14="http://schemas.microsoft.com/office/powerpoint/2010/main" val="3891118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Effective Lobbying</a:t>
            </a:r>
            <a:endParaRPr lang="en-US" dirty="0">
              <a:solidFill>
                <a:schemeClr val="bg1"/>
              </a:solidFill>
            </a:endParaRPr>
          </a:p>
        </p:txBody>
      </p:sp>
      <p:pic>
        <p:nvPicPr>
          <p:cNvPr id="3" name="GvrQxSb4QtM"/>
          <p:cNvPicPr>
            <a:picLocks noGrp="1" noRot="1" noChangeAspect="1"/>
          </p:cNvPicPr>
          <p:nvPr>
            <p:ph idx="1"/>
            <a:videoFile r:link="rId1"/>
          </p:nvPr>
        </p:nvPicPr>
        <p:blipFill>
          <a:blip r:embed="rId3"/>
          <a:stretch>
            <a:fillRect/>
          </a:stretch>
        </p:blipFill>
        <p:spPr>
          <a:xfrm>
            <a:off x="1282348" y="1019672"/>
            <a:ext cx="9628863" cy="5416235"/>
          </a:xfrm>
          <a:prstGeom prst="rect">
            <a:avLst/>
          </a:prstGeom>
        </p:spPr>
      </p:pic>
    </p:spTree>
    <p:extLst>
      <p:ext uri="{BB962C8B-B14F-4D97-AF65-F5344CB8AC3E}">
        <p14:creationId xmlns:p14="http://schemas.microsoft.com/office/powerpoint/2010/main" val="183683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846121"/>
          </a:xfrm>
        </p:spPr>
        <p:txBody>
          <a:bodyPr anchor="t" anchorCtr="0"/>
          <a:lstStyle/>
          <a:p>
            <a:pPr algn="ctr"/>
            <a:r>
              <a:rPr lang="en-US" dirty="0" smtClean="0">
                <a:solidFill>
                  <a:schemeClr val="bg1"/>
                </a:solidFill>
              </a:rPr>
              <a:t>Recent US Trade Policy Actions</a:t>
            </a:r>
            <a:endParaRPr lang="en-US" dirty="0">
              <a:solidFill>
                <a:schemeClr val="bg1"/>
              </a:solidFill>
            </a:endParaRPr>
          </a:p>
        </p:txBody>
      </p:sp>
      <p:sp>
        <p:nvSpPr>
          <p:cNvPr id="12" name="Content Placeholder 11"/>
          <p:cNvSpPr>
            <a:spLocks noGrp="1"/>
          </p:cNvSpPr>
          <p:nvPr>
            <p:ph idx="1"/>
          </p:nvPr>
        </p:nvSpPr>
        <p:spPr>
          <a:xfrm>
            <a:off x="742784" y="1242767"/>
            <a:ext cx="10515600" cy="4983103"/>
          </a:xfrm>
        </p:spPr>
        <p:txBody>
          <a:bodyPr>
            <a:normAutofit/>
          </a:bodyPr>
          <a:lstStyle/>
          <a:p>
            <a:r>
              <a:rPr lang="en-US" sz="3200" dirty="0" smtClean="0">
                <a:solidFill>
                  <a:schemeClr val="bg1"/>
                </a:solidFill>
              </a:rPr>
              <a:t>There is a general impression you’ll often hear about trade</a:t>
            </a:r>
          </a:p>
          <a:p>
            <a:pPr lvl="1"/>
            <a:r>
              <a:rPr lang="en-US" sz="2800" dirty="0" smtClean="0">
                <a:solidFill>
                  <a:schemeClr val="bg1"/>
                </a:solidFill>
              </a:rPr>
              <a:t>Exports are good for the country</a:t>
            </a:r>
          </a:p>
          <a:p>
            <a:pPr lvl="1"/>
            <a:r>
              <a:rPr lang="en-US" sz="2800" dirty="0" smtClean="0">
                <a:solidFill>
                  <a:schemeClr val="bg1"/>
                </a:solidFill>
              </a:rPr>
              <a:t>Imports are bad for the country</a:t>
            </a:r>
          </a:p>
          <a:p>
            <a:r>
              <a:rPr lang="en-US" sz="3200" dirty="0" smtClean="0">
                <a:solidFill>
                  <a:schemeClr val="bg1"/>
                </a:solidFill>
              </a:rPr>
              <a:t>Long ago, in the time of Adam Smith, this was known as mercantilism</a:t>
            </a:r>
          </a:p>
          <a:p>
            <a:pPr lvl="1"/>
            <a:r>
              <a:rPr lang="en-US" sz="2800" dirty="0" smtClean="0">
                <a:solidFill>
                  <a:schemeClr val="bg1"/>
                </a:solidFill>
              </a:rPr>
              <a:t>Adam Smith was opposed to this; advocated free trade</a:t>
            </a:r>
          </a:p>
          <a:p>
            <a:r>
              <a:rPr lang="en-US" sz="3200" dirty="0" smtClean="0">
                <a:solidFill>
                  <a:schemeClr val="bg1"/>
                </a:solidFill>
              </a:rPr>
              <a:t>Today, the idea inspires concerns about trade deficits</a:t>
            </a:r>
          </a:p>
          <a:p>
            <a:pPr lvl="1"/>
            <a:r>
              <a:rPr lang="en-US" sz="2800" dirty="0" smtClean="0">
                <a:solidFill>
                  <a:schemeClr val="bg1"/>
                </a:solidFill>
              </a:rPr>
              <a:t>A trade deficit means total imports &gt; total exports </a:t>
            </a:r>
          </a:p>
          <a:p>
            <a:pPr lvl="1"/>
            <a:r>
              <a:rPr lang="en-US" sz="2800" dirty="0" smtClean="0">
                <a:solidFill>
                  <a:schemeClr val="bg1"/>
                </a:solidFill>
              </a:rPr>
              <a:t>The large US and persistent trade deficit with China often is used to suggest that the US is being harmed </a:t>
            </a:r>
            <a:r>
              <a:rPr lang="en-US" sz="2800" dirty="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val="286305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846121"/>
          </a:xfrm>
        </p:spPr>
        <p:txBody>
          <a:bodyPr anchor="t" anchorCtr="0"/>
          <a:lstStyle/>
          <a:p>
            <a:pPr algn="ctr"/>
            <a:r>
              <a:rPr lang="en-US" dirty="0" smtClean="0">
                <a:solidFill>
                  <a:schemeClr val="bg1"/>
                </a:solidFill>
              </a:rPr>
              <a:t>Recent US Trade Policy Actions</a:t>
            </a:r>
            <a:endParaRPr lang="en-US" dirty="0">
              <a:solidFill>
                <a:schemeClr val="bg1"/>
              </a:solidFill>
            </a:endParaRPr>
          </a:p>
        </p:txBody>
      </p:sp>
      <p:sp>
        <p:nvSpPr>
          <p:cNvPr id="12" name="Content Placeholder 11"/>
          <p:cNvSpPr>
            <a:spLocks noGrp="1"/>
          </p:cNvSpPr>
          <p:nvPr>
            <p:ph idx="1"/>
          </p:nvPr>
        </p:nvSpPr>
        <p:spPr>
          <a:xfrm>
            <a:off x="742784" y="1242767"/>
            <a:ext cx="10515600" cy="4983103"/>
          </a:xfrm>
        </p:spPr>
        <p:txBody>
          <a:bodyPr>
            <a:normAutofit/>
          </a:bodyPr>
          <a:lstStyle/>
          <a:p>
            <a:r>
              <a:rPr lang="en-US" sz="3200" dirty="0" smtClean="0">
                <a:solidFill>
                  <a:schemeClr val="bg1"/>
                </a:solidFill>
              </a:rPr>
              <a:t>Recent US Trade actions against China are motivated in part by the large US trade deficit</a:t>
            </a:r>
          </a:p>
          <a:p>
            <a:r>
              <a:rPr lang="en-US" sz="3200" dirty="0" smtClean="0">
                <a:solidFill>
                  <a:schemeClr val="bg1"/>
                </a:solidFill>
              </a:rPr>
              <a:t>One way to respond to these concerns is to implement a tariff (i.e., a tax on imported goods)</a:t>
            </a:r>
          </a:p>
          <a:p>
            <a:r>
              <a:rPr lang="en-US" sz="3200" dirty="0" smtClean="0">
                <a:solidFill>
                  <a:schemeClr val="bg1"/>
                </a:solidFill>
              </a:rPr>
              <a:t>Recently US imposed ad valorem tariffs against China of up to 25%</a:t>
            </a:r>
          </a:p>
          <a:p>
            <a:r>
              <a:rPr lang="en-US" sz="3200" dirty="0" smtClean="0">
                <a:solidFill>
                  <a:schemeClr val="bg1"/>
                </a:solidFill>
              </a:rPr>
              <a:t> China responded by placing tariffs up to 25% against the US</a:t>
            </a:r>
          </a:p>
        </p:txBody>
      </p:sp>
    </p:spTree>
    <p:extLst>
      <p:ext uri="{BB962C8B-B14F-4D97-AF65-F5344CB8AC3E}">
        <p14:creationId xmlns:p14="http://schemas.microsoft.com/office/powerpoint/2010/main" val="796423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846121"/>
          </a:xfrm>
        </p:spPr>
        <p:txBody>
          <a:bodyPr anchor="t" anchorCtr="0"/>
          <a:lstStyle/>
          <a:p>
            <a:pPr algn="ctr"/>
            <a:r>
              <a:rPr lang="en-US" dirty="0" smtClean="0">
                <a:solidFill>
                  <a:schemeClr val="bg1"/>
                </a:solidFill>
              </a:rPr>
              <a:t>Effects of Trade and Tariffs</a:t>
            </a:r>
            <a:endParaRPr lang="en-US" dirty="0">
              <a:solidFill>
                <a:schemeClr val="bg1"/>
              </a:solidFill>
            </a:endParaRPr>
          </a:p>
        </p:txBody>
      </p:sp>
      <p:sp>
        <p:nvSpPr>
          <p:cNvPr id="12" name="Content Placeholder 11"/>
          <p:cNvSpPr>
            <a:spLocks noGrp="1"/>
          </p:cNvSpPr>
          <p:nvPr>
            <p:ph idx="1"/>
          </p:nvPr>
        </p:nvSpPr>
        <p:spPr>
          <a:xfrm>
            <a:off x="742784" y="1242767"/>
            <a:ext cx="10515600" cy="4983103"/>
          </a:xfrm>
        </p:spPr>
        <p:txBody>
          <a:bodyPr>
            <a:normAutofit/>
          </a:bodyPr>
          <a:lstStyle/>
          <a:p>
            <a:r>
              <a:rPr lang="en-US" sz="3200" dirty="0" smtClean="0">
                <a:solidFill>
                  <a:schemeClr val="bg1"/>
                </a:solidFill>
              </a:rPr>
              <a:t>We will address several issues:</a:t>
            </a:r>
          </a:p>
          <a:p>
            <a:pPr lvl="1"/>
            <a:r>
              <a:rPr lang="en-US" sz="2800" dirty="0" smtClean="0">
                <a:solidFill>
                  <a:schemeClr val="bg1"/>
                </a:solidFill>
              </a:rPr>
              <a:t>1) What are the economic effects when a country opens to trade and begins to export a product?</a:t>
            </a:r>
          </a:p>
          <a:p>
            <a:pPr lvl="2"/>
            <a:r>
              <a:rPr lang="en-US" sz="2400" dirty="0" smtClean="0">
                <a:solidFill>
                  <a:schemeClr val="bg1"/>
                </a:solidFill>
              </a:rPr>
              <a:t>What happens to prices, domestic production and consumption, consumer and producer surplus and market welfare</a:t>
            </a:r>
          </a:p>
          <a:p>
            <a:pPr lvl="1"/>
            <a:r>
              <a:rPr lang="en-US" sz="2800" dirty="0" smtClean="0">
                <a:solidFill>
                  <a:schemeClr val="bg1"/>
                </a:solidFill>
              </a:rPr>
              <a:t>2) What </a:t>
            </a:r>
            <a:r>
              <a:rPr lang="en-US" sz="2800" dirty="0">
                <a:solidFill>
                  <a:schemeClr val="bg1"/>
                </a:solidFill>
              </a:rPr>
              <a:t>are the economic effects when a country opens to trade and begins to </a:t>
            </a:r>
            <a:r>
              <a:rPr lang="en-US" sz="2800" dirty="0" smtClean="0">
                <a:solidFill>
                  <a:schemeClr val="bg1"/>
                </a:solidFill>
              </a:rPr>
              <a:t>import </a:t>
            </a:r>
            <a:r>
              <a:rPr lang="en-US" sz="2800" dirty="0">
                <a:solidFill>
                  <a:schemeClr val="bg1"/>
                </a:solidFill>
              </a:rPr>
              <a:t>a </a:t>
            </a:r>
            <a:r>
              <a:rPr lang="en-US" sz="2800" dirty="0" smtClean="0">
                <a:solidFill>
                  <a:schemeClr val="bg1"/>
                </a:solidFill>
              </a:rPr>
              <a:t>product?</a:t>
            </a:r>
          </a:p>
          <a:p>
            <a:pPr lvl="1"/>
            <a:r>
              <a:rPr lang="en-US" sz="2800" dirty="0" smtClean="0">
                <a:solidFill>
                  <a:schemeClr val="bg1"/>
                </a:solidFill>
              </a:rPr>
              <a:t>3) What </a:t>
            </a:r>
            <a:r>
              <a:rPr lang="en-US" sz="2800" dirty="0">
                <a:solidFill>
                  <a:schemeClr val="bg1"/>
                </a:solidFill>
              </a:rPr>
              <a:t>are the economic effects when </a:t>
            </a:r>
            <a:r>
              <a:rPr lang="en-US" sz="2800" dirty="0" smtClean="0">
                <a:solidFill>
                  <a:schemeClr val="bg1"/>
                </a:solidFill>
              </a:rPr>
              <a:t>an importing </a:t>
            </a:r>
            <a:r>
              <a:rPr lang="en-US" sz="2800" dirty="0">
                <a:solidFill>
                  <a:schemeClr val="bg1"/>
                </a:solidFill>
              </a:rPr>
              <a:t>country </a:t>
            </a:r>
            <a:r>
              <a:rPr lang="en-US" sz="2800" dirty="0" smtClean="0">
                <a:solidFill>
                  <a:schemeClr val="bg1"/>
                </a:solidFill>
              </a:rPr>
              <a:t>implements a tariff?</a:t>
            </a:r>
            <a:endParaRPr lang="en-US" sz="2800" dirty="0">
              <a:solidFill>
                <a:schemeClr val="bg1"/>
              </a:solidFill>
            </a:endParaRPr>
          </a:p>
          <a:p>
            <a:pPr lvl="1"/>
            <a:endParaRPr lang="en-US" sz="2800" dirty="0">
              <a:solidFill>
                <a:schemeClr val="bg1"/>
              </a:solidFill>
            </a:endParaRPr>
          </a:p>
          <a:p>
            <a:pPr lvl="1"/>
            <a:endParaRPr lang="en-US" sz="2800" dirty="0" smtClean="0">
              <a:solidFill>
                <a:schemeClr val="bg1"/>
              </a:solidFill>
            </a:endParaRPr>
          </a:p>
        </p:txBody>
      </p:sp>
    </p:spTree>
    <p:extLst>
      <p:ext uri="{BB962C8B-B14F-4D97-AF65-F5344CB8AC3E}">
        <p14:creationId xmlns:p14="http://schemas.microsoft.com/office/powerpoint/2010/main" val="414612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Small vs Large Countries</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a:bodyPr>
          <a:lstStyle/>
          <a:p>
            <a:r>
              <a:rPr lang="en-US" sz="3200" dirty="0" smtClean="0">
                <a:solidFill>
                  <a:schemeClr val="bg1"/>
                </a:solidFill>
              </a:rPr>
              <a:t>A small country is defined as one whose trade with the rest of the world is too small to have an impact upon the prices in other countries</a:t>
            </a:r>
          </a:p>
          <a:p>
            <a:pPr lvl="1"/>
            <a:r>
              <a:rPr lang="en-US" dirty="0" smtClean="0">
                <a:solidFill>
                  <a:schemeClr val="bg1"/>
                </a:solidFill>
              </a:rPr>
              <a:t>This is like a small firm assumption in perfect competition -  in PC, firms are assumed to be too small to affect the market price.  They therefore maximize profit subject to the prevailing market price. </a:t>
            </a:r>
          </a:p>
          <a:p>
            <a:r>
              <a:rPr lang="en-US" dirty="0">
                <a:solidFill>
                  <a:schemeClr val="bg1"/>
                </a:solidFill>
              </a:rPr>
              <a:t>A </a:t>
            </a:r>
            <a:r>
              <a:rPr lang="en-US" dirty="0" smtClean="0">
                <a:solidFill>
                  <a:schemeClr val="bg1"/>
                </a:solidFill>
              </a:rPr>
              <a:t>large </a:t>
            </a:r>
            <a:r>
              <a:rPr lang="en-US" dirty="0">
                <a:solidFill>
                  <a:schemeClr val="bg1"/>
                </a:solidFill>
              </a:rPr>
              <a:t>country is defined as one whose trade policy actions </a:t>
            </a:r>
            <a:r>
              <a:rPr lang="en-US" dirty="0" smtClean="0">
                <a:solidFill>
                  <a:schemeClr val="bg1"/>
                </a:solidFill>
              </a:rPr>
              <a:t>do </a:t>
            </a:r>
            <a:r>
              <a:rPr lang="en-US" dirty="0">
                <a:solidFill>
                  <a:schemeClr val="bg1"/>
                </a:solidFill>
              </a:rPr>
              <a:t>have an impact upon the prices in other </a:t>
            </a:r>
            <a:r>
              <a:rPr lang="en-US" dirty="0" smtClean="0">
                <a:solidFill>
                  <a:schemeClr val="bg1"/>
                </a:solidFill>
              </a:rPr>
              <a:t>countries  (analyzed in an international trade course)</a:t>
            </a:r>
          </a:p>
        </p:txBody>
      </p:sp>
    </p:spTree>
    <p:extLst>
      <p:ext uri="{BB962C8B-B14F-4D97-AF65-F5344CB8AC3E}">
        <p14:creationId xmlns:p14="http://schemas.microsoft.com/office/powerpoint/2010/main" val="316097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3" y="243208"/>
            <a:ext cx="9108454" cy="1325563"/>
          </a:xfrm>
        </p:spPr>
        <p:txBody>
          <a:bodyPr anchor="t" anchorCtr="0"/>
          <a:lstStyle/>
          <a:p>
            <a:pPr algn="ctr"/>
            <a:r>
              <a:rPr lang="en-US" dirty="0" smtClean="0">
                <a:solidFill>
                  <a:schemeClr val="bg1"/>
                </a:solidFill>
              </a:rPr>
              <a:t>Effects of Exports</a:t>
            </a:r>
            <a:endParaRPr lang="en-US" dirty="0">
              <a:solidFill>
                <a:schemeClr val="bg1"/>
              </a:solidFill>
            </a:endParaRPr>
          </a:p>
        </p:txBody>
      </p:sp>
      <p:sp>
        <p:nvSpPr>
          <p:cNvPr id="12" name="Content Placeholder 11"/>
          <p:cNvSpPr>
            <a:spLocks noGrp="1"/>
          </p:cNvSpPr>
          <p:nvPr>
            <p:ph idx="1"/>
          </p:nvPr>
        </p:nvSpPr>
        <p:spPr>
          <a:xfrm>
            <a:off x="742784" y="1242768"/>
            <a:ext cx="10515600" cy="4351338"/>
          </a:xfrm>
        </p:spPr>
        <p:txBody>
          <a:bodyPr>
            <a:normAutofit lnSpcReduction="10000"/>
          </a:bodyPr>
          <a:lstStyle/>
          <a:p>
            <a:r>
              <a:rPr lang="en-US" sz="3200" dirty="0" smtClean="0">
                <a:solidFill>
                  <a:schemeClr val="bg1"/>
                </a:solidFill>
              </a:rPr>
              <a:t>Suppose a small country with a perfectly competitive market is initially in autarky</a:t>
            </a:r>
          </a:p>
          <a:p>
            <a:pPr lvl="1"/>
            <a:r>
              <a:rPr lang="en-US" dirty="0" smtClean="0">
                <a:solidFill>
                  <a:schemeClr val="bg1"/>
                </a:solidFill>
              </a:rPr>
              <a:t>Autarky means no trade with other countries (isolationist)</a:t>
            </a:r>
            <a:endParaRPr lang="en-US" dirty="0">
              <a:solidFill>
                <a:schemeClr val="bg1"/>
              </a:solidFill>
            </a:endParaRPr>
          </a:p>
          <a:p>
            <a:pPr lvl="1"/>
            <a:r>
              <a:rPr lang="en-US" dirty="0" smtClean="0">
                <a:solidFill>
                  <a:schemeClr val="bg1"/>
                </a:solidFill>
              </a:rPr>
              <a:t>North Korea perhaps closest to a country near autarky</a:t>
            </a:r>
          </a:p>
          <a:p>
            <a:r>
              <a:rPr lang="en-US" sz="3200" dirty="0" smtClean="0">
                <a:solidFill>
                  <a:schemeClr val="bg1"/>
                </a:solidFill>
              </a:rPr>
              <a:t>The autarky price and quantity is the supply-demand intersection.</a:t>
            </a:r>
          </a:p>
          <a:p>
            <a:r>
              <a:rPr lang="en-US" sz="3200" dirty="0" smtClean="0">
                <a:solidFill>
                  <a:schemeClr val="bg1"/>
                </a:solidFill>
              </a:rPr>
              <a:t>Suppose the world price is higher than the country’s autarky price </a:t>
            </a:r>
          </a:p>
          <a:p>
            <a:r>
              <a:rPr lang="en-US" sz="3200" dirty="0" smtClean="0">
                <a:solidFill>
                  <a:schemeClr val="bg1"/>
                </a:solidFill>
              </a:rPr>
              <a:t>Assume transportation costs are zero (simplifying assumption)</a:t>
            </a:r>
          </a:p>
        </p:txBody>
      </p:sp>
    </p:spTree>
    <p:extLst>
      <p:ext uri="{BB962C8B-B14F-4D97-AF65-F5344CB8AC3E}">
        <p14:creationId xmlns:p14="http://schemas.microsoft.com/office/powerpoint/2010/main" val="739833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2"/>
            <a:ext cx="10515600" cy="1325563"/>
          </a:xfrm>
        </p:spPr>
        <p:txBody>
          <a:bodyPr/>
          <a:lstStyle/>
          <a:p>
            <a:r>
              <a:rPr lang="en-US" dirty="0" smtClean="0">
                <a:solidFill>
                  <a:schemeClr val="bg1"/>
                </a:solidFill>
              </a:rPr>
              <a:t>Effects of Opening to Trade:  Exporter Case</a:t>
            </a:r>
            <a:endParaRPr lang="en-US" dirty="0">
              <a:solidFill>
                <a:schemeClr val="bg1"/>
              </a:solidFill>
            </a:endParaRPr>
          </a:p>
        </p:txBody>
      </p:sp>
      <p:sp>
        <p:nvSpPr>
          <p:cNvPr id="3" name="Content Placeholder 2"/>
          <p:cNvSpPr>
            <a:spLocks noGrp="1"/>
          </p:cNvSpPr>
          <p:nvPr>
            <p:ph idx="1"/>
          </p:nvPr>
        </p:nvSpPr>
        <p:spPr>
          <a:xfrm>
            <a:off x="838200" y="1413284"/>
            <a:ext cx="4997521" cy="5098834"/>
          </a:xfrm>
        </p:spPr>
        <p:txBody>
          <a:bodyPr>
            <a:normAutofit/>
          </a:bodyPr>
          <a:lstStyle/>
          <a:p>
            <a:r>
              <a:rPr lang="en-US" sz="3200" dirty="0" smtClean="0">
                <a:solidFill>
                  <a:schemeClr val="bg1"/>
                </a:solidFill>
              </a:rPr>
              <a:t>P</a:t>
            </a:r>
            <a:r>
              <a:rPr lang="en-US" sz="2000" dirty="0" smtClean="0">
                <a:solidFill>
                  <a:schemeClr val="bg1"/>
                </a:solidFill>
              </a:rPr>
              <a:t>w</a:t>
            </a:r>
            <a:r>
              <a:rPr lang="en-US" sz="3200" dirty="0" smtClean="0">
                <a:solidFill>
                  <a:schemeClr val="bg1"/>
                </a:solidFill>
              </a:rPr>
              <a:t>  &gt;  </a:t>
            </a:r>
            <a:r>
              <a:rPr lang="en-US" sz="3200" dirty="0" err="1" smtClean="0">
                <a:solidFill>
                  <a:schemeClr val="bg1"/>
                </a:solidFill>
              </a:rPr>
              <a:t>P</a:t>
            </a:r>
            <a:r>
              <a:rPr lang="en-US" sz="2000" dirty="0" err="1">
                <a:solidFill>
                  <a:schemeClr val="bg1"/>
                </a:solidFill>
              </a:rPr>
              <a:t>A</a:t>
            </a:r>
            <a:r>
              <a:rPr lang="en-US" sz="2000" dirty="0" err="1" smtClean="0">
                <a:solidFill>
                  <a:schemeClr val="bg1"/>
                </a:solidFill>
              </a:rPr>
              <a:t>ut</a:t>
            </a:r>
            <a:r>
              <a:rPr lang="en-US" sz="2000" dirty="0" smtClean="0">
                <a:solidFill>
                  <a:schemeClr val="bg1"/>
                </a:solidFill>
              </a:rPr>
              <a:t> </a:t>
            </a:r>
          </a:p>
          <a:p>
            <a:r>
              <a:rPr lang="en-US" sz="2800" dirty="0" smtClean="0">
                <a:solidFill>
                  <a:schemeClr val="bg1"/>
                </a:solidFill>
                <a:sym typeface="Wingdings" panose="05000000000000000000" pitchFamily="2" charset="2"/>
              </a:rPr>
              <a:t>Exporters will drive trade</a:t>
            </a:r>
            <a:endParaRPr lang="en-US" sz="2800" dirty="0">
              <a:solidFill>
                <a:schemeClr val="bg1"/>
              </a:solidFill>
              <a:sym typeface="Wingdings" panose="05000000000000000000" pitchFamily="2" charset="2"/>
            </a:endParaRPr>
          </a:p>
          <a:p>
            <a:pPr lvl="1"/>
            <a:r>
              <a:rPr lang="en-US" sz="2800" dirty="0" smtClean="0">
                <a:solidFill>
                  <a:schemeClr val="bg1"/>
                </a:solidFill>
              </a:rPr>
              <a:t>Profit seeking firms will wish to sell at P</a:t>
            </a:r>
            <a:r>
              <a:rPr lang="en-US" sz="2800" baseline="-25000" dirty="0" smtClean="0">
                <a:solidFill>
                  <a:schemeClr val="bg1"/>
                </a:solidFill>
              </a:rPr>
              <a:t>W</a:t>
            </a:r>
            <a:r>
              <a:rPr lang="en-US" sz="2800" dirty="0" smtClean="0">
                <a:solidFill>
                  <a:schemeClr val="bg1"/>
                </a:solidFill>
              </a:rPr>
              <a:t> rather than </a:t>
            </a:r>
            <a:r>
              <a:rPr lang="en-US" sz="2800" dirty="0" err="1" smtClean="0">
                <a:solidFill>
                  <a:schemeClr val="bg1"/>
                </a:solidFill>
              </a:rPr>
              <a:t>P</a:t>
            </a:r>
            <a:r>
              <a:rPr lang="en-US" sz="2800" baseline="-25000" dirty="0" err="1">
                <a:solidFill>
                  <a:schemeClr val="bg1"/>
                </a:solidFill>
              </a:rPr>
              <a:t>A</a:t>
            </a:r>
            <a:r>
              <a:rPr lang="en-US" sz="2800" baseline="-25000" dirty="0" err="1" smtClean="0">
                <a:solidFill>
                  <a:schemeClr val="bg1"/>
                </a:solidFill>
              </a:rPr>
              <a:t>ut</a:t>
            </a:r>
            <a:endParaRPr lang="en-US" sz="2800" dirty="0" smtClean="0">
              <a:solidFill>
                <a:schemeClr val="bg1"/>
              </a:solidFill>
            </a:endParaRPr>
          </a:p>
          <a:p>
            <a:r>
              <a:rPr lang="en-US" sz="3200" dirty="0" smtClean="0">
                <a:solidFill>
                  <a:schemeClr val="bg1"/>
                </a:solidFill>
              </a:rPr>
              <a:t>Extra supply abroad </a:t>
            </a:r>
            <a:r>
              <a:rPr lang="en-US" sz="3200" dirty="0" smtClean="0">
                <a:solidFill>
                  <a:schemeClr val="bg1"/>
                </a:solidFill>
                <a:sym typeface="Wingdings" panose="05000000000000000000" pitchFamily="2" charset="2"/>
              </a:rPr>
              <a:t> less supply at home  domestic price rises to P</a:t>
            </a:r>
            <a:r>
              <a:rPr lang="en-US" sz="3200" baseline="-25000" dirty="0" smtClean="0">
                <a:solidFill>
                  <a:schemeClr val="bg1"/>
                </a:solidFill>
                <a:sym typeface="Wingdings" panose="05000000000000000000" pitchFamily="2" charset="2"/>
              </a:rPr>
              <a:t>W</a:t>
            </a:r>
          </a:p>
          <a:p>
            <a:r>
              <a:rPr lang="en-US" sz="3200" dirty="0" smtClean="0">
                <a:solidFill>
                  <a:schemeClr val="bg1"/>
                </a:solidFill>
                <a:sym typeface="Wingdings" panose="05000000000000000000" pitchFamily="2" charset="2"/>
              </a:rPr>
              <a:t>Demand falls to D</a:t>
            </a:r>
            <a:r>
              <a:rPr lang="en-US" sz="3200" baseline="-25000" dirty="0" smtClean="0">
                <a:solidFill>
                  <a:schemeClr val="bg1"/>
                </a:solidFill>
                <a:sym typeface="Wingdings" panose="05000000000000000000" pitchFamily="2" charset="2"/>
              </a:rPr>
              <a:t>FT</a:t>
            </a:r>
          </a:p>
          <a:p>
            <a:r>
              <a:rPr lang="en-US" sz="3200" dirty="0" smtClean="0">
                <a:solidFill>
                  <a:schemeClr val="bg1"/>
                </a:solidFill>
                <a:sym typeface="Wingdings" panose="05000000000000000000" pitchFamily="2" charset="2"/>
              </a:rPr>
              <a:t>Supply rises to S</a:t>
            </a:r>
            <a:r>
              <a:rPr lang="en-US" sz="3200" baseline="-25000" dirty="0" smtClean="0">
                <a:solidFill>
                  <a:schemeClr val="bg1"/>
                </a:solidFill>
                <a:sym typeface="Wingdings" panose="05000000000000000000" pitchFamily="2" charset="2"/>
              </a:rPr>
              <a:t>FT</a:t>
            </a:r>
          </a:p>
          <a:p>
            <a:r>
              <a:rPr lang="en-US" sz="3200" dirty="0" smtClean="0">
                <a:solidFill>
                  <a:schemeClr val="bg1"/>
                </a:solidFill>
                <a:sym typeface="Wingdings" panose="05000000000000000000" pitchFamily="2" charset="2"/>
              </a:rPr>
              <a:t>Exports = S</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  D</a:t>
            </a:r>
            <a:r>
              <a:rPr lang="en-US" sz="3200" baseline="-25000" dirty="0" smtClean="0">
                <a:solidFill>
                  <a:schemeClr val="bg1"/>
                </a:solidFill>
                <a:sym typeface="Wingdings" panose="05000000000000000000" pitchFamily="2" charset="2"/>
              </a:rPr>
              <a:t>FT</a:t>
            </a:r>
            <a:r>
              <a:rPr lang="en-US" sz="3200" dirty="0" smtClean="0">
                <a:solidFill>
                  <a:schemeClr val="bg1"/>
                </a:solidFill>
                <a:sym typeface="Wingdings" panose="05000000000000000000" pitchFamily="2" charset="2"/>
              </a:rPr>
              <a:t> </a:t>
            </a:r>
          </a:p>
        </p:txBody>
      </p:sp>
      <p:pic>
        <p:nvPicPr>
          <p:cNvPr id="5" name="Picture 4"/>
          <p:cNvPicPr>
            <a:picLocks noChangeAspect="1"/>
          </p:cNvPicPr>
          <p:nvPr/>
        </p:nvPicPr>
        <p:blipFill>
          <a:blip r:embed="rId2"/>
          <a:stretch>
            <a:fillRect/>
          </a:stretch>
        </p:blipFill>
        <p:spPr>
          <a:xfrm>
            <a:off x="6096000" y="1486089"/>
            <a:ext cx="5524560" cy="4819296"/>
          </a:xfrm>
          <a:prstGeom prst="rect">
            <a:avLst/>
          </a:prstGeom>
        </p:spPr>
      </p:pic>
    </p:spTree>
    <p:extLst>
      <p:ext uri="{BB962C8B-B14F-4D97-AF65-F5344CB8AC3E}">
        <p14:creationId xmlns:p14="http://schemas.microsoft.com/office/powerpoint/2010/main" val="296297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2"/>
            <a:ext cx="10515600" cy="1325563"/>
          </a:xfrm>
        </p:spPr>
        <p:txBody>
          <a:bodyPr/>
          <a:lstStyle/>
          <a:p>
            <a:r>
              <a:rPr lang="en-US" dirty="0" smtClean="0">
                <a:solidFill>
                  <a:schemeClr val="bg1"/>
                </a:solidFill>
              </a:rPr>
              <a:t>Effects of Opening to Trade:  Exporter Case</a:t>
            </a:r>
            <a:endParaRPr lang="en-US" dirty="0">
              <a:solidFill>
                <a:schemeClr val="bg1"/>
              </a:solidFill>
            </a:endParaRPr>
          </a:p>
        </p:txBody>
      </p:sp>
      <p:sp>
        <p:nvSpPr>
          <p:cNvPr id="3" name="Content Placeholder 2"/>
          <p:cNvSpPr>
            <a:spLocks noGrp="1"/>
          </p:cNvSpPr>
          <p:nvPr>
            <p:ph idx="1"/>
          </p:nvPr>
        </p:nvSpPr>
        <p:spPr>
          <a:xfrm>
            <a:off x="838200" y="1413284"/>
            <a:ext cx="4997521" cy="5098834"/>
          </a:xfrm>
        </p:spPr>
        <p:txBody>
          <a:bodyPr>
            <a:normAutofit/>
          </a:bodyPr>
          <a:lstStyle/>
          <a:p>
            <a:r>
              <a:rPr lang="en-US" sz="3200" dirty="0" smtClean="0">
                <a:solidFill>
                  <a:schemeClr val="bg1"/>
                </a:solidFill>
              </a:rPr>
              <a:t>Welfare Effects of trade</a:t>
            </a:r>
          </a:p>
          <a:p>
            <a:r>
              <a:rPr lang="en-US" sz="3200" dirty="0" smtClean="0">
                <a:solidFill>
                  <a:schemeClr val="bg1"/>
                </a:solidFill>
              </a:rPr>
              <a:t>ΔCS = - (b + c)</a:t>
            </a:r>
          </a:p>
          <a:p>
            <a:r>
              <a:rPr lang="en-US" sz="3200" dirty="0" smtClean="0">
                <a:solidFill>
                  <a:schemeClr val="bg1"/>
                </a:solidFill>
              </a:rPr>
              <a:t>ΔPS </a:t>
            </a:r>
            <a:r>
              <a:rPr lang="en-US" sz="3200" dirty="0">
                <a:solidFill>
                  <a:schemeClr val="bg1"/>
                </a:solidFill>
              </a:rPr>
              <a:t>= </a:t>
            </a:r>
            <a:r>
              <a:rPr lang="en-US" sz="3200" dirty="0" smtClean="0">
                <a:solidFill>
                  <a:schemeClr val="bg1"/>
                </a:solidFill>
              </a:rPr>
              <a:t> + b + c + d + e</a:t>
            </a:r>
          </a:p>
          <a:p>
            <a:r>
              <a:rPr lang="en-US" sz="3200" dirty="0" smtClean="0">
                <a:solidFill>
                  <a:schemeClr val="bg1"/>
                </a:solidFill>
              </a:rPr>
              <a:t>ΔMW = + d + e  </a:t>
            </a:r>
          </a:p>
          <a:p>
            <a:endParaRPr lang="en-US" sz="3200" dirty="0">
              <a:solidFill>
                <a:schemeClr val="bg1"/>
              </a:solidFill>
            </a:endParaRPr>
          </a:p>
          <a:p>
            <a:r>
              <a:rPr lang="en-US" sz="3200" dirty="0" smtClean="0">
                <a:solidFill>
                  <a:schemeClr val="bg1"/>
                </a:solidFill>
              </a:rPr>
              <a:t>Export firms benefit</a:t>
            </a:r>
          </a:p>
          <a:p>
            <a:r>
              <a:rPr lang="en-US" sz="3200" dirty="0" smtClean="0">
                <a:solidFill>
                  <a:schemeClr val="bg1"/>
                </a:solidFill>
              </a:rPr>
              <a:t>Home Consumers lose</a:t>
            </a:r>
          </a:p>
          <a:p>
            <a:r>
              <a:rPr lang="en-US" sz="3200" dirty="0" smtClean="0">
                <a:solidFill>
                  <a:schemeClr val="bg1"/>
                </a:solidFill>
              </a:rPr>
              <a:t>National welfare rises</a:t>
            </a:r>
            <a:endParaRPr lang="en-US" sz="3200" dirty="0">
              <a:solidFill>
                <a:schemeClr val="bg1"/>
              </a:solidFill>
            </a:endParaRPr>
          </a:p>
          <a:p>
            <a:endParaRPr lang="en-US" sz="3200" dirty="0">
              <a:solidFill>
                <a:srgbClr val="FFFF00"/>
              </a:solidFill>
            </a:endParaRPr>
          </a:p>
        </p:txBody>
      </p:sp>
      <p:pic>
        <p:nvPicPr>
          <p:cNvPr id="5" name="Picture 4"/>
          <p:cNvPicPr>
            <a:picLocks noChangeAspect="1"/>
          </p:cNvPicPr>
          <p:nvPr/>
        </p:nvPicPr>
        <p:blipFill>
          <a:blip r:embed="rId2"/>
          <a:stretch>
            <a:fillRect/>
          </a:stretch>
        </p:blipFill>
        <p:spPr>
          <a:xfrm>
            <a:off x="6096000" y="1486089"/>
            <a:ext cx="5524560" cy="4819296"/>
          </a:xfrm>
          <a:prstGeom prst="rect">
            <a:avLst/>
          </a:prstGeom>
        </p:spPr>
      </p:pic>
    </p:spTree>
    <p:extLst>
      <p:ext uri="{BB962C8B-B14F-4D97-AF65-F5344CB8AC3E}">
        <p14:creationId xmlns:p14="http://schemas.microsoft.com/office/powerpoint/2010/main" val="3695349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9589</TotalTime>
  <Words>1652</Words>
  <Application>Microsoft Office PowerPoint</Application>
  <PresentationFormat>Widescreen</PresentationFormat>
  <Paragraphs>203</Paragraphs>
  <Slides>25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Trade and Tariffs</vt:lpstr>
      <vt:lpstr>Recent US Trade Policy Actions</vt:lpstr>
      <vt:lpstr>Recent US Trade Policy Actions</vt:lpstr>
      <vt:lpstr>Recent US Trade Policy Actions</vt:lpstr>
      <vt:lpstr>Effects of Trade and Tariffs</vt:lpstr>
      <vt:lpstr>Small vs Large Countries</vt:lpstr>
      <vt:lpstr>Effects of Exports</vt:lpstr>
      <vt:lpstr>Effects of Opening to Trade:  Exporter Case</vt:lpstr>
      <vt:lpstr>Effects of Opening to Trade:  Exporter Case</vt:lpstr>
      <vt:lpstr>Effects of Exports</vt:lpstr>
      <vt:lpstr>Effects of Opening to Trade:  Importer Case</vt:lpstr>
      <vt:lpstr>Effects of Opening to Trade:  Importer Case</vt:lpstr>
      <vt:lpstr>Effects of Imports</vt:lpstr>
      <vt:lpstr>Josef Schumpeter (1883 – 1950)</vt:lpstr>
      <vt:lpstr>PowerPoint Presentation</vt:lpstr>
      <vt:lpstr>Overall Effects of Trade</vt:lpstr>
      <vt:lpstr>   </vt:lpstr>
      <vt:lpstr>Effects of a Tariff</vt:lpstr>
      <vt:lpstr>Effects of a Tariff: Small Country Case</vt:lpstr>
      <vt:lpstr>Effects of a Tariff: Small Country Case</vt:lpstr>
      <vt:lpstr>Effects of a Tariff</vt:lpstr>
      <vt:lpstr>Effects of a Tariff</vt:lpstr>
      <vt:lpstr>Effects of a Tariff</vt:lpstr>
      <vt:lpstr>Effective Lobbying</vt:lpstr>
      <vt:lpstr>Effective Lobbying</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Consumer Demand</dc:title>
  <dc:creator>Steven Suranovic</dc:creator>
  <cp:lastModifiedBy>Steven Suranovic</cp:lastModifiedBy>
  <cp:revision>80</cp:revision>
  <dcterms:created xsi:type="dcterms:W3CDTF">2020-09-25T19:31:50Z</dcterms:created>
  <dcterms:modified xsi:type="dcterms:W3CDTF">2021-11-08T16:01:39Z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